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35" r:id="rId2"/>
    <p:sldId id="328" r:id="rId3"/>
    <p:sldId id="261" r:id="rId4"/>
    <p:sldId id="339" r:id="rId5"/>
    <p:sldId id="344" r:id="rId6"/>
    <p:sldId id="378" r:id="rId7"/>
    <p:sldId id="372" r:id="rId8"/>
    <p:sldId id="382" r:id="rId9"/>
    <p:sldId id="381" r:id="rId10"/>
    <p:sldId id="385" r:id="rId11"/>
    <p:sldId id="374" r:id="rId12"/>
    <p:sldId id="376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149"/>
    <a:srgbClr val="008567"/>
    <a:srgbClr val="FF99FF"/>
    <a:srgbClr val="C5DFB4"/>
    <a:srgbClr val="FFFFFF"/>
    <a:srgbClr val="FF850D"/>
    <a:srgbClr val="BE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2" autoAdjust="0"/>
    <p:restoredTop sz="94660"/>
  </p:normalViewPr>
  <p:slideViewPr>
    <p:cSldViewPr>
      <p:cViewPr varScale="1">
        <p:scale>
          <a:sx n="113" d="100"/>
          <a:sy n="113" d="100"/>
        </p:scale>
        <p:origin x="51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AF970-86FE-4845-A390-AA278265759D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C16FB-8B0E-48A8-9C56-976F1D4E077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18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B48D-F368-4C8A-B65A-4CA2B702967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52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B48D-F368-4C8A-B65A-4CA2B702967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046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DP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latin typeface="Roboto Cn"/>
                <a:cs typeface="Roboto Cn"/>
              </a:rPr>
              <a:t>Objectif de créer une base de pâturage et extensions possibles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C24A1-A169-4C2C-BBEA-F7B43FC2C5D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09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EB600C"/>
                </a:solidFill>
                <a:latin typeface="Roboto Cn"/>
                <a:cs typeface="Roboto 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B600C"/>
                </a:solidFill>
                <a:latin typeface="Roboto Cn"/>
                <a:cs typeface="Roboto 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91264" y="2619755"/>
            <a:ext cx="300735" cy="276301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68008" cy="56535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076072"/>
            <a:ext cx="12192000" cy="782320"/>
          </a:xfrm>
          <a:custGeom>
            <a:avLst/>
            <a:gdLst/>
            <a:ahLst/>
            <a:cxnLst/>
            <a:rect l="l" t="t" r="r" b="b"/>
            <a:pathLst>
              <a:path w="12192000" h="782320">
                <a:moveTo>
                  <a:pt x="12192000" y="0"/>
                </a:moveTo>
                <a:lnTo>
                  <a:pt x="0" y="693486"/>
                </a:lnTo>
                <a:lnTo>
                  <a:pt x="0" y="781927"/>
                </a:lnTo>
                <a:lnTo>
                  <a:pt x="12192000" y="781927"/>
                </a:lnTo>
                <a:lnTo>
                  <a:pt x="12192000" y="0"/>
                </a:lnTo>
                <a:close/>
              </a:path>
            </a:pathLst>
          </a:custGeom>
          <a:solidFill>
            <a:srgbClr val="6197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44752" y="22859"/>
            <a:ext cx="203200" cy="1030605"/>
          </a:xfrm>
          <a:custGeom>
            <a:avLst/>
            <a:gdLst/>
            <a:ahLst/>
            <a:cxnLst/>
            <a:rect l="l" t="t" r="r" b="b"/>
            <a:pathLst>
              <a:path w="203200" h="1030605">
                <a:moveTo>
                  <a:pt x="202691" y="0"/>
                </a:moveTo>
                <a:lnTo>
                  <a:pt x="0" y="0"/>
                </a:lnTo>
                <a:lnTo>
                  <a:pt x="0" y="1030224"/>
                </a:lnTo>
                <a:lnTo>
                  <a:pt x="202691" y="1030224"/>
                </a:lnTo>
                <a:lnTo>
                  <a:pt x="202691" y="0"/>
                </a:lnTo>
                <a:close/>
              </a:path>
            </a:pathLst>
          </a:custGeom>
          <a:solidFill>
            <a:srgbClr val="5F9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2800" y="6240778"/>
            <a:ext cx="1027176" cy="5044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B600C"/>
                </a:solidFill>
                <a:latin typeface="Roboto Cn"/>
                <a:cs typeface="Roboto 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B600C"/>
                </a:solidFill>
                <a:latin typeface="Roboto Cn"/>
                <a:cs typeface="Roboto 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91264" y="2619755"/>
            <a:ext cx="300735" cy="276301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556953" y="6315455"/>
            <a:ext cx="6635115" cy="542925"/>
          </a:xfrm>
          <a:custGeom>
            <a:avLst/>
            <a:gdLst/>
            <a:ahLst/>
            <a:cxnLst/>
            <a:rect l="l" t="t" r="r" b="b"/>
            <a:pathLst>
              <a:path w="6635115" h="542925">
                <a:moveTo>
                  <a:pt x="6635046" y="0"/>
                </a:moveTo>
                <a:lnTo>
                  <a:pt x="0" y="542543"/>
                </a:lnTo>
                <a:lnTo>
                  <a:pt x="6635046" y="542543"/>
                </a:lnTo>
                <a:lnTo>
                  <a:pt x="6635046" y="0"/>
                </a:lnTo>
                <a:close/>
              </a:path>
            </a:pathLst>
          </a:custGeom>
          <a:solidFill>
            <a:srgbClr val="5F9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62360" y="6402322"/>
            <a:ext cx="734568" cy="36118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5370830" cy="338455"/>
          </a:xfrm>
          <a:custGeom>
            <a:avLst/>
            <a:gdLst/>
            <a:ahLst/>
            <a:cxnLst/>
            <a:rect l="l" t="t" r="r" b="b"/>
            <a:pathLst>
              <a:path w="5370830" h="338455">
                <a:moveTo>
                  <a:pt x="5370576" y="0"/>
                </a:moveTo>
                <a:lnTo>
                  <a:pt x="0" y="0"/>
                </a:lnTo>
                <a:lnTo>
                  <a:pt x="0" y="338327"/>
                </a:lnTo>
                <a:lnTo>
                  <a:pt x="5370576" y="0"/>
                </a:lnTo>
                <a:close/>
              </a:path>
            </a:pathLst>
          </a:custGeom>
          <a:solidFill>
            <a:srgbClr val="BC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91264" y="2619755"/>
            <a:ext cx="300735" cy="27630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7861" y="-21589"/>
            <a:ext cx="10336276" cy="118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EB600C"/>
                </a:solidFill>
                <a:latin typeface="Roboto Cn"/>
                <a:cs typeface="Roboto 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3236" y="1556130"/>
            <a:ext cx="10085527" cy="4177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56953" y="6315455"/>
            <a:ext cx="6635115" cy="542925"/>
            <a:chOff x="5556953" y="6315455"/>
            <a:chExt cx="6635115" cy="542925"/>
          </a:xfrm>
        </p:grpSpPr>
        <p:sp>
          <p:nvSpPr>
            <p:cNvPr id="3" name="object 3"/>
            <p:cNvSpPr/>
            <p:nvPr/>
          </p:nvSpPr>
          <p:spPr>
            <a:xfrm>
              <a:off x="5556953" y="6315455"/>
              <a:ext cx="6635115" cy="542925"/>
            </a:xfrm>
            <a:custGeom>
              <a:avLst/>
              <a:gdLst/>
              <a:ahLst/>
              <a:cxnLst/>
              <a:rect l="l" t="t" r="r" b="b"/>
              <a:pathLst>
                <a:path w="6635115" h="542925">
                  <a:moveTo>
                    <a:pt x="6635046" y="0"/>
                  </a:moveTo>
                  <a:lnTo>
                    <a:pt x="0" y="542543"/>
                  </a:lnTo>
                  <a:lnTo>
                    <a:pt x="6635046" y="542543"/>
                  </a:lnTo>
                  <a:lnTo>
                    <a:pt x="6635046" y="0"/>
                  </a:lnTo>
                  <a:close/>
                </a:path>
              </a:pathLst>
            </a:custGeom>
            <a:solidFill>
              <a:srgbClr val="5F9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62360" y="6402322"/>
              <a:ext cx="734568" cy="361188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0" y="0"/>
            <a:ext cx="5370830" cy="338455"/>
          </a:xfrm>
          <a:custGeom>
            <a:avLst/>
            <a:gdLst/>
            <a:ahLst/>
            <a:cxnLst/>
            <a:rect l="l" t="t" r="r" b="b"/>
            <a:pathLst>
              <a:path w="5370830" h="338455">
                <a:moveTo>
                  <a:pt x="5370576" y="0"/>
                </a:moveTo>
                <a:lnTo>
                  <a:pt x="0" y="0"/>
                </a:lnTo>
                <a:lnTo>
                  <a:pt x="0" y="338327"/>
                </a:lnTo>
                <a:lnTo>
                  <a:pt x="5370576" y="0"/>
                </a:lnTo>
                <a:close/>
              </a:path>
            </a:pathLst>
          </a:custGeom>
          <a:solidFill>
            <a:srgbClr val="BC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71322" y="217805"/>
            <a:ext cx="752967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600" dirty="0">
                <a:solidFill>
                  <a:srgbClr val="FF850D"/>
                </a:solidFill>
              </a:rPr>
              <a:t>Le territoire de l’ASL de Dentelles</a:t>
            </a:r>
            <a:endParaRPr sz="3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41" y="1001267"/>
            <a:ext cx="8039803" cy="49895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2667000"/>
            <a:ext cx="33528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GB" sz="3600" dirty="0">
                <a:solidFill>
                  <a:srgbClr val="006B9E"/>
                </a:solidFill>
                <a:latin typeface="Roboto Condensed" panose="02000000000000000000"/>
                <a:ea typeface="+mn-ea"/>
                <a:cs typeface="+mn-cs"/>
              </a:rPr>
              <a:t>3 390 ha de </a:t>
            </a:r>
            <a:r>
              <a:rPr lang="en-GB" sz="3600" dirty="0" err="1">
                <a:solidFill>
                  <a:srgbClr val="006B9E"/>
                </a:solidFill>
                <a:latin typeface="Roboto Condensed" panose="02000000000000000000"/>
                <a:ea typeface="+mn-ea"/>
                <a:cs typeface="+mn-cs"/>
              </a:rPr>
              <a:t>forêt</a:t>
            </a:r>
            <a:endParaRPr lang="en-GB" sz="3600" dirty="0">
              <a:solidFill>
                <a:srgbClr val="006B9E"/>
              </a:solidFill>
              <a:latin typeface="Roboto Condensed" panose="02000000000000000000"/>
              <a:ea typeface="+mn-ea"/>
              <a:cs typeface="+mn-cs"/>
            </a:endParaRPr>
          </a:p>
          <a:p>
            <a:pPr>
              <a:spcAft>
                <a:spcPts val="300"/>
              </a:spcAft>
              <a:buSzPct val="100000"/>
            </a:pPr>
            <a:r>
              <a:rPr lang="en-GB" sz="3600" dirty="0">
                <a:solidFill>
                  <a:srgbClr val="006B9E"/>
                </a:solidFill>
                <a:latin typeface="Roboto Condensed" panose="02000000000000000000"/>
                <a:ea typeface="+mn-ea"/>
                <a:cs typeface="+mn-cs"/>
              </a:rPr>
              <a:t>2 000 </a:t>
            </a:r>
            <a:r>
              <a:rPr lang="en-GB" sz="3600" dirty="0" err="1">
                <a:solidFill>
                  <a:srgbClr val="006B9E"/>
                </a:solidFill>
                <a:latin typeface="Roboto Condensed" panose="02000000000000000000"/>
                <a:ea typeface="+mn-ea"/>
                <a:cs typeface="+mn-cs"/>
              </a:rPr>
              <a:t>propriétés</a:t>
            </a:r>
            <a:endParaRPr lang="en-GB" sz="3600" dirty="0">
              <a:solidFill>
                <a:srgbClr val="006B9E"/>
              </a:solidFill>
              <a:latin typeface="Roboto Condensed" panose="02000000000000000000"/>
              <a:ea typeface="+mn-ea"/>
              <a:cs typeface="+mn-cs"/>
            </a:endParaRPr>
          </a:p>
          <a:p>
            <a:pPr>
              <a:spcAft>
                <a:spcPts val="300"/>
              </a:spcAft>
              <a:buSzPct val="100000"/>
            </a:pPr>
            <a:r>
              <a:rPr lang="en-GB" sz="3600" dirty="0">
                <a:solidFill>
                  <a:srgbClr val="006B9E"/>
                </a:solidFill>
                <a:latin typeface="Roboto Condensed" panose="02000000000000000000"/>
                <a:ea typeface="+mn-ea"/>
                <a:cs typeface="+mn-cs"/>
              </a:rPr>
              <a:t>9 communes</a:t>
            </a:r>
          </a:p>
        </p:txBody>
      </p:sp>
      <p:pic>
        <p:nvPicPr>
          <p:cNvPr id="5" name="Espace réservé pour une image  5">
            <a:extLst>
              <a:ext uri="{FF2B5EF4-FFF2-40B4-BE49-F238E27FC236}">
                <a16:creationId xmlns:a16="http://schemas.microsoft.com/office/drawing/2014/main" id="{0713926D-259D-400A-88F9-C1DBB4B768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61" r="6773"/>
          <a:stretch>
            <a:fillRect/>
          </a:stretch>
        </p:blipFill>
        <p:spPr>
          <a:xfrm>
            <a:off x="304800" y="830213"/>
            <a:ext cx="2867310" cy="18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10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56953" y="6315455"/>
            <a:ext cx="6635115" cy="542925"/>
            <a:chOff x="5556953" y="6315455"/>
            <a:chExt cx="6635115" cy="542925"/>
          </a:xfrm>
        </p:grpSpPr>
        <p:sp>
          <p:nvSpPr>
            <p:cNvPr id="3" name="object 3"/>
            <p:cNvSpPr/>
            <p:nvPr/>
          </p:nvSpPr>
          <p:spPr>
            <a:xfrm>
              <a:off x="5556953" y="6315455"/>
              <a:ext cx="6635115" cy="542925"/>
            </a:xfrm>
            <a:custGeom>
              <a:avLst/>
              <a:gdLst/>
              <a:ahLst/>
              <a:cxnLst/>
              <a:rect l="l" t="t" r="r" b="b"/>
              <a:pathLst>
                <a:path w="6635115" h="542925">
                  <a:moveTo>
                    <a:pt x="6635046" y="0"/>
                  </a:moveTo>
                  <a:lnTo>
                    <a:pt x="0" y="542543"/>
                  </a:lnTo>
                  <a:lnTo>
                    <a:pt x="6635046" y="542543"/>
                  </a:lnTo>
                  <a:lnTo>
                    <a:pt x="6635046" y="0"/>
                  </a:lnTo>
                  <a:close/>
                </a:path>
              </a:pathLst>
            </a:custGeom>
            <a:solidFill>
              <a:srgbClr val="5F9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62360" y="6402322"/>
              <a:ext cx="734568" cy="36118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5370830" cy="1053465"/>
            <a:chOff x="0" y="0"/>
            <a:chExt cx="5370830" cy="105346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5370830" cy="338455"/>
            </a:xfrm>
            <a:custGeom>
              <a:avLst/>
              <a:gdLst/>
              <a:ahLst/>
              <a:cxnLst/>
              <a:rect l="l" t="t" r="r" b="b"/>
              <a:pathLst>
                <a:path w="5370830" h="338455">
                  <a:moveTo>
                    <a:pt x="5370576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5370576" y="0"/>
                  </a:lnTo>
                  <a:close/>
                </a:path>
              </a:pathLst>
            </a:custGeom>
            <a:solidFill>
              <a:srgbClr val="BC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4752" y="22859"/>
              <a:ext cx="203200" cy="1030605"/>
            </a:xfrm>
            <a:custGeom>
              <a:avLst/>
              <a:gdLst/>
              <a:ahLst/>
              <a:cxnLst/>
              <a:rect l="l" t="t" r="r" b="b"/>
              <a:pathLst>
                <a:path w="203200" h="1030605">
                  <a:moveTo>
                    <a:pt x="202691" y="0"/>
                  </a:moveTo>
                  <a:lnTo>
                    <a:pt x="0" y="0"/>
                  </a:lnTo>
                  <a:lnTo>
                    <a:pt x="0" y="1030224"/>
                  </a:lnTo>
                  <a:lnTo>
                    <a:pt x="202691" y="1030224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5F9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27860" y="-21589"/>
            <a:ext cx="11264139" cy="877752"/>
          </a:xfrm>
          <a:prstGeom prst="rect">
            <a:avLst/>
          </a:prstGeom>
        </p:spPr>
        <p:txBody>
          <a:bodyPr vert="horz" wrap="square" lIns="0" tIns="320623" rIns="0" bIns="0" rtlCol="0">
            <a:spAutoFit/>
          </a:bodyPr>
          <a:lstStyle/>
          <a:p>
            <a:pPr marL="810895">
              <a:lnSpc>
                <a:spcPct val="100000"/>
              </a:lnSpc>
              <a:spcBef>
                <a:spcPts val="95"/>
              </a:spcBef>
            </a:pPr>
            <a:r>
              <a:rPr lang="fr-FR" sz="3600" dirty="0"/>
              <a:t>PSG concerté</a:t>
            </a:r>
            <a:endParaRPr sz="3600" spc="-1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33" y="212345"/>
            <a:ext cx="2592000" cy="841119"/>
          </a:xfrm>
          <a:prstGeom prst="rect">
            <a:avLst/>
          </a:prstGeom>
        </p:spPr>
      </p:pic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A99AF972-C844-84D8-ED99-3AAE4F548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585447"/>
              </p:ext>
            </p:extLst>
          </p:nvPr>
        </p:nvGraphicFramePr>
        <p:xfrm>
          <a:off x="1996802" y="4343400"/>
          <a:ext cx="9356998" cy="20168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78499">
                  <a:extLst>
                    <a:ext uri="{9D8B030D-6E8A-4147-A177-3AD203B41FA5}">
                      <a16:colId xmlns:a16="http://schemas.microsoft.com/office/drawing/2014/main" val="3536951501"/>
                    </a:ext>
                  </a:extLst>
                </a:gridCol>
                <a:gridCol w="4678499">
                  <a:extLst>
                    <a:ext uri="{9D8B030D-6E8A-4147-A177-3AD203B41FA5}">
                      <a16:colId xmlns:a16="http://schemas.microsoft.com/office/drawing/2014/main" val="508301274"/>
                    </a:ext>
                  </a:extLst>
                </a:gridCol>
              </a:tblGrid>
              <a:tr h="253253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Travaux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334126"/>
                  </a:ext>
                </a:extLst>
              </a:tr>
              <a:tr h="253253">
                <a:tc>
                  <a:txBody>
                    <a:bodyPr/>
                    <a:lstStyle/>
                    <a:p>
                      <a:r>
                        <a:rPr lang="fr-FR" sz="2000" dirty="0"/>
                        <a:t>Travaux d’amélioration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Travaux DFCI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295801"/>
                  </a:ext>
                </a:extLst>
              </a:tr>
              <a:tr h="122433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2000" dirty="0"/>
                        <a:t>Plantation en regarni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2000" dirty="0"/>
                        <a:t>Plantation sous couvert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/>
                        <a:t>Dépressage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/>
                        <a:t>Obligation légale de débroussaillement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2000" dirty="0"/>
                        <a:t>Bande débroussaillée de sécurité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2000" dirty="0"/>
                        <a:t>Zone d’appui à la lutte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259320"/>
                  </a:ext>
                </a:extLst>
              </a:tr>
            </a:tbl>
          </a:graphicData>
        </a:graphic>
      </p:graphicFrame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25A9ED8A-C2F6-91C4-E860-9B7D3BAEF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655041"/>
              </p:ext>
            </p:extLst>
          </p:nvPr>
        </p:nvGraphicFramePr>
        <p:xfrm>
          <a:off x="4648200" y="1066800"/>
          <a:ext cx="4064000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55178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Coupes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071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230 ha de coupe non déficitaire</a:t>
                      </a:r>
                    </a:p>
                    <a:p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314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400 ha de coupe déficitaire</a:t>
                      </a:r>
                    </a:p>
                    <a:p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362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¼ de coupe feuillue pur</a:t>
                      </a:r>
                    </a:p>
                    <a:p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377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¾ coupe résineuse ou mélange</a:t>
                      </a:r>
                    </a:p>
                    <a:p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534326"/>
                  </a:ext>
                </a:extLst>
              </a:tr>
            </a:tbl>
          </a:graphicData>
        </a:graphic>
      </p:graphicFrame>
      <p:sp>
        <p:nvSpPr>
          <p:cNvPr id="29" name="ZoneTexte 28">
            <a:extLst>
              <a:ext uri="{FF2B5EF4-FFF2-40B4-BE49-F238E27FC236}">
                <a16:creationId xmlns:a16="http://schemas.microsoft.com/office/drawing/2014/main" id="{FAC054C4-9513-781F-82F6-1033A51AB6F6}"/>
              </a:ext>
            </a:extLst>
          </p:cNvPr>
          <p:cNvSpPr txBox="1"/>
          <p:nvPr/>
        </p:nvSpPr>
        <p:spPr>
          <a:xfrm>
            <a:off x="1219200" y="1789837"/>
            <a:ext cx="1944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Coupes</a:t>
            </a:r>
          </a:p>
          <a:p>
            <a:pPr algn="ctr"/>
            <a:r>
              <a:rPr lang="fr-FR" sz="3600" dirty="0"/>
              <a:t>&amp;</a:t>
            </a:r>
          </a:p>
          <a:p>
            <a:pPr algn="ctr"/>
            <a:r>
              <a:rPr lang="fr-FR" sz="3600" dirty="0"/>
              <a:t>travaux</a:t>
            </a:r>
          </a:p>
        </p:txBody>
      </p:sp>
    </p:spTree>
    <p:extLst>
      <p:ext uri="{BB962C8B-B14F-4D97-AF65-F5344CB8AC3E}">
        <p14:creationId xmlns:p14="http://schemas.microsoft.com/office/powerpoint/2010/main" val="77705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56953" y="6315455"/>
            <a:ext cx="6635115" cy="542925"/>
            <a:chOff x="5556953" y="6315455"/>
            <a:chExt cx="6635115" cy="542925"/>
          </a:xfrm>
        </p:grpSpPr>
        <p:sp>
          <p:nvSpPr>
            <p:cNvPr id="3" name="object 3"/>
            <p:cNvSpPr/>
            <p:nvPr/>
          </p:nvSpPr>
          <p:spPr>
            <a:xfrm>
              <a:off x="5556953" y="6315455"/>
              <a:ext cx="6635115" cy="542925"/>
            </a:xfrm>
            <a:custGeom>
              <a:avLst/>
              <a:gdLst/>
              <a:ahLst/>
              <a:cxnLst/>
              <a:rect l="l" t="t" r="r" b="b"/>
              <a:pathLst>
                <a:path w="6635115" h="542925">
                  <a:moveTo>
                    <a:pt x="6635046" y="0"/>
                  </a:moveTo>
                  <a:lnTo>
                    <a:pt x="0" y="542543"/>
                  </a:lnTo>
                  <a:lnTo>
                    <a:pt x="6635046" y="542543"/>
                  </a:lnTo>
                  <a:lnTo>
                    <a:pt x="6635046" y="0"/>
                  </a:lnTo>
                  <a:close/>
                </a:path>
              </a:pathLst>
            </a:custGeom>
            <a:solidFill>
              <a:srgbClr val="5F9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62360" y="6402322"/>
              <a:ext cx="734568" cy="36118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5370830" cy="1053465"/>
            <a:chOff x="0" y="0"/>
            <a:chExt cx="5370830" cy="105346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5370830" cy="338455"/>
            </a:xfrm>
            <a:custGeom>
              <a:avLst/>
              <a:gdLst/>
              <a:ahLst/>
              <a:cxnLst/>
              <a:rect l="l" t="t" r="r" b="b"/>
              <a:pathLst>
                <a:path w="5370830" h="338455">
                  <a:moveTo>
                    <a:pt x="5370576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5370576" y="0"/>
                  </a:lnTo>
                  <a:close/>
                </a:path>
              </a:pathLst>
            </a:custGeom>
            <a:solidFill>
              <a:srgbClr val="BC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4752" y="22859"/>
              <a:ext cx="203200" cy="1030605"/>
            </a:xfrm>
            <a:custGeom>
              <a:avLst/>
              <a:gdLst/>
              <a:ahLst/>
              <a:cxnLst/>
              <a:rect l="l" t="t" r="r" b="b"/>
              <a:pathLst>
                <a:path w="203200" h="1030605">
                  <a:moveTo>
                    <a:pt x="202691" y="0"/>
                  </a:moveTo>
                  <a:lnTo>
                    <a:pt x="0" y="0"/>
                  </a:lnTo>
                  <a:lnTo>
                    <a:pt x="0" y="1030224"/>
                  </a:lnTo>
                  <a:lnTo>
                    <a:pt x="202691" y="1030224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5F9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27860" y="-21589"/>
            <a:ext cx="11264139" cy="877752"/>
          </a:xfrm>
          <a:prstGeom prst="rect">
            <a:avLst/>
          </a:prstGeom>
        </p:spPr>
        <p:txBody>
          <a:bodyPr vert="horz" wrap="square" lIns="0" tIns="320623" rIns="0" bIns="0" rtlCol="0">
            <a:spAutoFit/>
          </a:bodyPr>
          <a:lstStyle/>
          <a:p>
            <a:pPr marL="810895">
              <a:lnSpc>
                <a:spcPct val="100000"/>
              </a:lnSpc>
              <a:spcBef>
                <a:spcPts val="95"/>
              </a:spcBef>
            </a:pPr>
            <a:r>
              <a:rPr lang="fr-CA" sz="3600" dirty="0"/>
              <a:t>L</a:t>
            </a:r>
            <a:r>
              <a:rPr sz="3600" spc="55" dirty="0"/>
              <a:t>es</a:t>
            </a:r>
            <a:r>
              <a:rPr sz="3600" spc="105" dirty="0"/>
              <a:t> </a:t>
            </a:r>
            <a:r>
              <a:rPr sz="3600" dirty="0"/>
              <a:t>financements</a:t>
            </a:r>
            <a:r>
              <a:rPr sz="3600" spc="140" dirty="0"/>
              <a:t> </a:t>
            </a:r>
            <a:r>
              <a:rPr sz="3600" spc="-10" dirty="0"/>
              <a:t>forestiers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071" y="1239519"/>
            <a:ext cx="973450" cy="100393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489" y="2491197"/>
            <a:ext cx="757848" cy="107327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9007" y="5225725"/>
            <a:ext cx="1195578" cy="55356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27083" y="3874289"/>
            <a:ext cx="1694452" cy="978859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95" y="1239519"/>
            <a:ext cx="4663974" cy="3295707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30" y="4703034"/>
            <a:ext cx="5005289" cy="191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21" y="2123436"/>
            <a:ext cx="2186629" cy="310231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879" y="2087262"/>
            <a:ext cx="2264202" cy="32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6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0" y="0"/>
            <a:ext cx="5370830" cy="1053465"/>
            <a:chOff x="0" y="0"/>
            <a:chExt cx="5370830" cy="105346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5370830" cy="338455"/>
            </a:xfrm>
            <a:custGeom>
              <a:avLst/>
              <a:gdLst/>
              <a:ahLst/>
              <a:cxnLst/>
              <a:rect l="l" t="t" r="r" b="b"/>
              <a:pathLst>
                <a:path w="5370830" h="338455">
                  <a:moveTo>
                    <a:pt x="5370576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5370576" y="0"/>
                  </a:lnTo>
                  <a:close/>
                </a:path>
              </a:pathLst>
            </a:custGeom>
            <a:solidFill>
              <a:srgbClr val="BC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4752" y="22859"/>
              <a:ext cx="203200" cy="1030605"/>
            </a:xfrm>
            <a:custGeom>
              <a:avLst/>
              <a:gdLst/>
              <a:ahLst/>
              <a:cxnLst/>
              <a:rect l="l" t="t" r="r" b="b"/>
              <a:pathLst>
                <a:path w="203200" h="1030605">
                  <a:moveTo>
                    <a:pt x="202691" y="0"/>
                  </a:moveTo>
                  <a:lnTo>
                    <a:pt x="0" y="0"/>
                  </a:lnTo>
                  <a:lnTo>
                    <a:pt x="0" y="1030224"/>
                  </a:lnTo>
                  <a:lnTo>
                    <a:pt x="202691" y="1030224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5F9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27860" y="-21589"/>
            <a:ext cx="11264139" cy="877752"/>
          </a:xfrm>
          <a:prstGeom prst="rect">
            <a:avLst/>
          </a:prstGeom>
        </p:spPr>
        <p:txBody>
          <a:bodyPr vert="horz" wrap="square" lIns="0" tIns="320623" rIns="0" bIns="0" rtlCol="0">
            <a:spAutoFit/>
          </a:bodyPr>
          <a:lstStyle/>
          <a:p>
            <a:pPr marL="810895">
              <a:lnSpc>
                <a:spcPct val="100000"/>
              </a:lnSpc>
              <a:spcBef>
                <a:spcPts val="95"/>
              </a:spcBef>
            </a:pPr>
            <a:r>
              <a:rPr lang="fr-FR" sz="3600" dirty="0"/>
              <a:t>Communication</a:t>
            </a:r>
            <a:endParaRPr sz="3600" spc="-1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194"/>
            <a:ext cx="5292000" cy="3743305"/>
          </a:xfrm>
          <a:prstGeom prst="rect">
            <a:avLst/>
          </a:prstGeom>
        </p:spPr>
      </p:pic>
      <p:pic>
        <p:nvPicPr>
          <p:cNvPr id="19" name="Image 18" descr="C:\Users\HBC3\AppData\Local\Microsoft\Windows\INetCache\Content.Word\asl-pupitr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98" y="974651"/>
            <a:ext cx="3089593" cy="230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asl-affiche-travau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062" y="948198"/>
            <a:ext cx="1719847" cy="243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57200" y="5105400"/>
            <a:ext cx="6397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Pupitres et panneaux mobiles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Site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Conférence de presse </a:t>
            </a:r>
            <a:r>
              <a:rPr lang="fr-FR" dirty="0"/>
              <a:t>et </a:t>
            </a:r>
            <a:r>
              <a:rPr lang="fr-FR" b="1" dirty="0"/>
              <a:t>flyer </a:t>
            </a:r>
            <a:r>
              <a:rPr lang="fr-FR" dirty="0"/>
              <a:t>pour la levée de fond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Relais</a:t>
            </a:r>
            <a:r>
              <a:rPr lang="fr-FR" dirty="0"/>
              <a:t> </a:t>
            </a:r>
            <a:r>
              <a:rPr lang="fr-FR" b="1" dirty="0"/>
              <a:t>du projet </a:t>
            </a:r>
            <a:r>
              <a:rPr lang="fr-FR" dirty="0"/>
              <a:t>par les partenaires sur leurs plateformes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5"/>
          <a:srcRect b="61173"/>
          <a:stretch/>
        </p:blipFill>
        <p:spPr>
          <a:xfrm>
            <a:off x="5409662" y="3429000"/>
            <a:ext cx="6662058" cy="12954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3" y="4696462"/>
            <a:ext cx="1469827" cy="208533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696461"/>
            <a:ext cx="1524000" cy="216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1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31714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590388"/>
              <a:ext cx="12192000" cy="5267960"/>
            </a:xfrm>
            <a:custGeom>
              <a:avLst/>
              <a:gdLst/>
              <a:ahLst/>
              <a:cxnLst/>
              <a:rect l="l" t="t" r="r" b="b"/>
              <a:pathLst>
                <a:path w="12192000" h="5267959">
                  <a:moveTo>
                    <a:pt x="12192000" y="0"/>
                  </a:moveTo>
                  <a:lnTo>
                    <a:pt x="2342" y="855885"/>
                  </a:lnTo>
                  <a:lnTo>
                    <a:pt x="0" y="5267611"/>
                  </a:lnTo>
                  <a:lnTo>
                    <a:pt x="12192000" y="526761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963150" y="6392671"/>
            <a:ext cx="1136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solidFill>
                  <a:srgbClr val="AD0D12"/>
                </a:solidFill>
                <a:latin typeface="Arial"/>
                <a:cs typeface="Arial"/>
              </a:rPr>
              <a:t>www.cnpf.fr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545591"/>
            <a:ext cx="12191998" cy="6295643"/>
            <a:chOff x="0" y="545591"/>
            <a:chExt cx="12191998" cy="6295643"/>
          </a:xfrm>
        </p:grpSpPr>
        <p:sp>
          <p:nvSpPr>
            <p:cNvPr id="7" name="object 7"/>
            <p:cNvSpPr/>
            <p:nvPr/>
          </p:nvSpPr>
          <p:spPr>
            <a:xfrm>
              <a:off x="1303019" y="1711452"/>
              <a:ext cx="189230" cy="1428115"/>
            </a:xfrm>
            <a:custGeom>
              <a:avLst/>
              <a:gdLst/>
              <a:ahLst/>
              <a:cxnLst/>
              <a:rect l="l" t="t" r="r" b="b"/>
              <a:pathLst>
                <a:path w="189230" h="1428114">
                  <a:moveTo>
                    <a:pt x="188975" y="0"/>
                  </a:moveTo>
                  <a:lnTo>
                    <a:pt x="0" y="0"/>
                  </a:lnTo>
                  <a:lnTo>
                    <a:pt x="0" y="1427988"/>
                  </a:lnTo>
                  <a:lnTo>
                    <a:pt x="188975" y="1427988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BE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58728" y="6152388"/>
              <a:ext cx="903731" cy="6629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27106" y="1412747"/>
              <a:ext cx="2564892" cy="26959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878066"/>
              <a:ext cx="3985260" cy="9631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8363" y="545591"/>
              <a:ext cx="4014216" cy="12313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4108" y="545591"/>
              <a:ext cx="2706624" cy="12313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52259" y="545591"/>
              <a:ext cx="931163" cy="1231391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90600" y="680332"/>
            <a:ext cx="10515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 err="1">
                <a:solidFill>
                  <a:srgbClr val="FFFFFF"/>
                </a:solidFill>
              </a:rPr>
              <a:t>Projet</a:t>
            </a:r>
            <a:r>
              <a:rPr sz="4400" spc="140" dirty="0">
                <a:solidFill>
                  <a:srgbClr val="FFFFFF"/>
                </a:solidFill>
              </a:rPr>
              <a:t> </a:t>
            </a:r>
            <a:r>
              <a:rPr sz="4400" dirty="0" err="1">
                <a:solidFill>
                  <a:srgbClr val="FFFFFF"/>
                </a:solidFill>
              </a:rPr>
              <a:t>CIGeFOR</a:t>
            </a:r>
            <a:r>
              <a:rPr lang="fr-FR" sz="4400" dirty="0">
                <a:solidFill>
                  <a:srgbClr val="FFFFFF"/>
                </a:solidFill>
              </a:rPr>
              <a:t>-</a:t>
            </a:r>
            <a:r>
              <a:rPr sz="4400" spc="-10" dirty="0">
                <a:solidFill>
                  <a:srgbClr val="FFFFFF"/>
                </a:solidFill>
              </a:rPr>
              <a:t>Dentelles</a:t>
            </a:r>
            <a:endParaRPr sz="4400" dirty="0">
              <a:solidFill>
                <a:srgbClr val="FFFFFF"/>
              </a:solidFill>
            </a:endParaRPr>
          </a:p>
        </p:txBody>
      </p:sp>
      <p:pic>
        <p:nvPicPr>
          <p:cNvPr id="16" name="object 16"/>
          <p:cNvPicPr/>
          <p:nvPr/>
        </p:nvPicPr>
        <p:blipFill rotWithShape="1">
          <a:blip r:embed="rId9" cstate="print"/>
          <a:srcRect l="54847"/>
          <a:stretch/>
        </p:blipFill>
        <p:spPr>
          <a:xfrm>
            <a:off x="5570982" y="2743200"/>
            <a:ext cx="4258818" cy="4088891"/>
          </a:xfrm>
          <a:prstGeom prst="rect">
            <a:avLst/>
          </a:prstGeom>
        </p:spPr>
      </p:pic>
      <p:pic>
        <p:nvPicPr>
          <p:cNvPr id="17" name="object 16"/>
          <p:cNvPicPr/>
          <p:nvPr/>
        </p:nvPicPr>
        <p:blipFill rotWithShape="1">
          <a:blip r:embed="rId9" cstate="print"/>
          <a:srcRect r="44270"/>
          <a:stretch/>
        </p:blipFill>
        <p:spPr>
          <a:xfrm>
            <a:off x="86902" y="2685509"/>
            <a:ext cx="5256506" cy="408889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29371"/>
            <a:ext cx="1056098" cy="3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4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07942" y="6304788"/>
            <a:ext cx="6784340" cy="553720"/>
            <a:chOff x="5407942" y="6304788"/>
            <a:chExt cx="6784340" cy="553720"/>
          </a:xfrm>
        </p:grpSpPr>
        <p:sp>
          <p:nvSpPr>
            <p:cNvPr id="3" name="object 3"/>
            <p:cNvSpPr/>
            <p:nvPr/>
          </p:nvSpPr>
          <p:spPr>
            <a:xfrm>
              <a:off x="5407942" y="6304788"/>
              <a:ext cx="6784340" cy="553720"/>
            </a:xfrm>
            <a:custGeom>
              <a:avLst/>
              <a:gdLst/>
              <a:ahLst/>
              <a:cxnLst/>
              <a:rect l="l" t="t" r="r" b="b"/>
              <a:pathLst>
                <a:path w="6784340" h="553720">
                  <a:moveTo>
                    <a:pt x="6784057" y="0"/>
                  </a:moveTo>
                  <a:lnTo>
                    <a:pt x="0" y="553212"/>
                  </a:lnTo>
                  <a:lnTo>
                    <a:pt x="6784057" y="553212"/>
                  </a:lnTo>
                  <a:lnTo>
                    <a:pt x="6784057" y="0"/>
                  </a:lnTo>
                  <a:close/>
                </a:path>
              </a:pathLst>
            </a:custGeom>
            <a:solidFill>
              <a:srgbClr val="5F9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97055" y="6419086"/>
              <a:ext cx="562355" cy="35204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5370830" cy="1053465"/>
            <a:chOff x="0" y="0"/>
            <a:chExt cx="5370830" cy="105346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5370830" cy="338455"/>
            </a:xfrm>
            <a:custGeom>
              <a:avLst/>
              <a:gdLst/>
              <a:ahLst/>
              <a:cxnLst/>
              <a:rect l="l" t="t" r="r" b="b"/>
              <a:pathLst>
                <a:path w="5370830" h="338455">
                  <a:moveTo>
                    <a:pt x="5370576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5370576" y="0"/>
                  </a:lnTo>
                  <a:close/>
                </a:path>
              </a:pathLst>
            </a:custGeom>
            <a:solidFill>
              <a:srgbClr val="BC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4752" y="22859"/>
              <a:ext cx="203200" cy="1030605"/>
            </a:xfrm>
            <a:custGeom>
              <a:avLst/>
              <a:gdLst/>
              <a:ahLst/>
              <a:cxnLst/>
              <a:rect l="l" t="t" r="r" b="b"/>
              <a:pathLst>
                <a:path w="203200" h="1030605">
                  <a:moveTo>
                    <a:pt x="202691" y="0"/>
                  </a:moveTo>
                  <a:lnTo>
                    <a:pt x="0" y="0"/>
                  </a:lnTo>
                  <a:lnTo>
                    <a:pt x="0" y="1030224"/>
                  </a:lnTo>
                  <a:lnTo>
                    <a:pt x="202691" y="1030224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5F9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27861" y="-21589"/>
            <a:ext cx="10336276" cy="604395"/>
          </a:xfrm>
          <a:prstGeom prst="rect">
            <a:avLst/>
          </a:prstGeom>
        </p:spPr>
        <p:txBody>
          <a:bodyPr vert="horz" wrap="square" lIns="0" tIns="232790" rIns="0" bIns="0" rtlCol="0">
            <a:spAutoFit/>
          </a:bodyPr>
          <a:lstStyle/>
          <a:p>
            <a:pPr marL="820419">
              <a:lnSpc>
                <a:spcPct val="100000"/>
              </a:lnSpc>
              <a:spcBef>
                <a:spcPts val="100"/>
              </a:spcBef>
            </a:pPr>
            <a:r>
              <a:rPr lang="fr-CA" sz="2400" dirty="0">
                <a:uFill>
                  <a:solidFill>
                    <a:srgbClr val="EB600C"/>
                  </a:solidFill>
                </a:uFill>
              </a:rPr>
              <a:t>D</a:t>
            </a:r>
            <a:r>
              <a:rPr sz="2400" dirty="0" err="1">
                <a:uFill>
                  <a:solidFill>
                    <a:srgbClr val="EB600C"/>
                  </a:solidFill>
                </a:uFill>
              </a:rPr>
              <a:t>iagnostic</a:t>
            </a:r>
            <a:r>
              <a:rPr sz="2400" dirty="0">
                <a:uFill>
                  <a:solidFill>
                    <a:srgbClr val="EB600C"/>
                  </a:solidFill>
                </a:uFill>
              </a:rPr>
              <a:t> </a:t>
            </a:r>
            <a:r>
              <a:rPr sz="2400" spc="-10" dirty="0">
                <a:uFill>
                  <a:solidFill>
                    <a:srgbClr val="EB600C"/>
                  </a:solidFill>
                </a:uFill>
              </a:rPr>
              <a:t>forestier</a:t>
            </a:r>
            <a:endParaRPr sz="24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1320954" y="1936118"/>
            <a:ext cx="3708246" cy="4696081"/>
            <a:chOff x="4267200" y="1295400"/>
            <a:chExt cx="3408405" cy="4572979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43" r="59153" b="4491"/>
            <a:stretch/>
          </p:blipFill>
          <p:spPr bwMode="auto">
            <a:xfrm>
              <a:off x="4267200" y="1295400"/>
              <a:ext cx="1981200" cy="457297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60" r="19903" b="4491"/>
            <a:stretch/>
          </p:blipFill>
          <p:spPr bwMode="auto">
            <a:xfrm>
              <a:off x="6227805" y="1295400"/>
              <a:ext cx="1447800" cy="457297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12" y="761993"/>
            <a:ext cx="6156000" cy="4353222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76200" y="1235624"/>
            <a:ext cx="6477000" cy="700494"/>
            <a:chOff x="150765" y="1052878"/>
            <a:chExt cx="6554835" cy="700494"/>
          </a:xfrm>
        </p:grpSpPr>
        <p:sp>
          <p:nvSpPr>
            <p:cNvPr id="25" name="object 9"/>
            <p:cNvSpPr txBox="1"/>
            <p:nvPr/>
          </p:nvSpPr>
          <p:spPr>
            <a:xfrm>
              <a:off x="150765" y="1052878"/>
              <a:ext cx="6554835" cy="62901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l">
                <a:spcBef>
                  <a:spcPts val="105"/>
                </a:spcBef>
                <a:tabLst>
                  <a:tab pos="793115" algn="l"/>
                </a:tabLst>
              </a:pPr>
              <a:r>
                <a:rPr sz="2000" b="1" dirty="0">
                  <a:solidFill>
                    <a:srgbClr val="006B9E"/>
                  </a:solidFill>
                  <a:latin typeface="Roboto Condensed" panose="02000000000000000000"/>
                  <a:ea typeface="+mn-ea"/>
                  <a:cs typeface="+mn-cs"/>
                </a:rPr>
                <a:t>Etude	des</a:t>
              </a:r>
              <a:r>
                <a:rPr lang="fr-FR" sz="2000" b="1" dirty="0">
                  <a:solidFill>
                    <a:srgbClr val="006B9E"/>
                  </a:solidFill>
                  <a:latin typeface="Roboto Condensed" panose="02000000000000000000"/>
                  <a:ea typeface="+mn-ea"/>
                  <a:cs typeface="+mn-cs"/>
                </a:rPr>
                <a:t> types de peuplements sur les Dentelles - 580 points d’échantillonnage</a:t>
              </a:r>
            </a:p>
          </p:txBody>
        </p:sp>
        <p:pic>
          <p:nvPicPr>
            <p:cNvPr id="26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8756" y="1412922"/>
              <a:ext cx="819331" cy="34045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6689964" y="5448391"/>
            <a:ext cx="4099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 panose="02000000000000000000" pitchFamily="2" charset="0"/>
              </a:rPr>
              <a:t>Volume moyen = 192 m</a:t>
            </a:r>
            <a:r>
              <a:rPr kumimoji="0" lang="fr-FR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 panose="02000000000000000000" pitchFamily="2" charset="0"/>
              </a:rPr>
              <a:t>3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 panose="02000000000000000000" pitchFamily="2" charset="0"/>
              </a:rPr>
              <a:t>/ha</a:t>
            </a:r>
            <a:endParaRPr lang="en-GB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3374390"/>
            </a:xfrm>
            <a:custGeom>
              <a:avLst/>
              <a:gdLst/>
              <a:ahLst/>
              <a:cxnLst/>
              <a:rect l="l" t="t" r="r" b="b"/>
              <a:pathLst>
                <a:path w="12192000" h="3374390">
                  <a:moveTo>
                    <a:pt x="12192000" y="0"/>
                  </a:moveTo>
                  <a:lnTo>
                    <a:pt x="0" y="0"/>
                  </a:lnTo>
                  <a:lnTo>
                    <a:pt x="0" y="3374069"/>
                  </a:lnTo>
                  <a:lnTo>
                    <a:pt x="12192000" y="257880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C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4272" y="603504"/>
              <a:ext cx="239395" cy="2862580"/>
            </a:xfrm>
            <a:custGeom>
              <a:avLst/>
              <a:gdLst/>
              <a:ahLst/>
              <a:cxnLst/>
              <a:rect l="l" t="t" r="r" b="b"/>
              <a:pathLst>
                <a:path w="239394" h="2862579">
                  <a:moveTo>
                    <a:pt x="239267" y="0"/>
                  </a:moveTo>
                  <a:lnTo>
                    <a:pt x="0" y="0"/>
                  </a:lnTo>
                  <a:lnTo>
                    <a:pt x="0" y="2862072"/>
                  </a:lnTo>
                  <a:lnTo>
                    <a:pt x="239267" y="2862072"/>
                  </a:lnTo>
                  <a:lnTo>
                    <a:pt x="239267" y="0"/>
                  </a:lnTo>
                  <a:close/>
                </a:path>
              </a:pathLst>
            </a:custGeom>
            <a:solidFill>
              <a:srgbClr val="EB60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1828" y="1223772"/>
              <a:ext cx="2900172" cy="27553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46180" y="6275832"/>
              <a:ext cx="786383" cy="48158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39010" y="776427"/>
            <a:ext cx="10193020" cy="705962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lang="fr-CA" dirty="0">
                <a:solidFill>
                  <a:srgbClr val="000000"/>
                </a:solidFill>
              </a:rPr>
              <a:t>D</a:t>
            </a:r>
            <a:r>
              <a:rPr dirty="0" err="1">
                <a:solidFill>
                  <a:srgbClr val="000000"/>
                </a:solidFill>
              </a:rPr>
              <a:t>iagnostic</a:t>
            </a:r>
            <a:r>
              <a:rPr spc="1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1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la</a:t>
            </a:r>
            <a:r>
              <a:rPr spc="1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biodiversité spécifique</a:t>
            </a:r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622675" y="2268981"/>
            <a:ext cx="5010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EB6109"/>
                </a:solidFill>
                <a:latin typeface="Calibri Light"/>
                <a:cs typeface="Calibri Light"/>
              </a:rPr>
              <a:t>Synthèse</a:t>
            </a:r>
            <a:r>
              <a:rPr sz="2800" spc="-75" dirty="0">
                <a:solidFill>
                  <a:srgbClr val="EB6109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EB6109"/>
                </a:solidFill>
                <a:latin typeface="Calibri Light"/>
                <a:cs typeface="Calibri Light"/>
              </a:rPr>
              <a:t>des</a:t>
            </a:r>
            <a:r>
              <a:rPr sz="2800" spc="-85" dirty="0">
                <a:solidFill>
                  <a:srgbClr val="EB6109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EB6109"/>
                </a:solidFill>
                <a:latin typeface="Calibri Light"/>
                <a:cs typeface="Calibri Light"/>
              </a:rPr>
              <a:t>données</a:t>
            </a:r>
            <a:r>
              <a:rPr sz="2800" spc="-70" dirty="0">
                <a:solidFill>
                  <a:srgbClr val="EB6109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EB6109"/>
                </a:solidFill>
                <a:latin typeface="Calibri Light"/>
                <a:cs typeface="Calibri Light"/>
              </a:rPr>
              <a:t>2014</a:t>
            </a:r>
            <a:r>
              <a:rPr sz="2800" spc="-55" dirty="0">
                <a:solidFill>
                  <a:srgbClr val="EB6109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EB6109"/>
                </a:solidFill>
                <a:latin typeface="Calibri Light"/>
                <a:cs typeface="Calibri Light"/>
              </a:rPr>
              <a:t>-</a:t>
            </a:r>
            <a:r>
              <a:rPr sz="2800" spc="-10" dirty="0">
                <a:solidFill>
                  <a:srgbClr val="EB6109"/>
                </a:solidFill>
                <a:latin typeface="Calibri Light"/>
                <a:cs typeface="Calibri Light"/>
              </a:rPr>
              <a:t>2024:</a:t>
            </a:r>
            <a:endParaRPr sz="2800">
              <a:latin typeface="Calibri Light"/>
              <a:cs typeface="Calibri Ligh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36191" y="3148583"/>
            <a:ext cx="8711565" cy="3709670"/>
            <a:chOff x="1536191" y="3148583"/>
            <a:chExt cx="8711565" cy="370967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36191" y="5885687"/>
              <a:ext cx="2007108" cy="9723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29027" y="3148583"/>
              <a:ext cx="8118348" cy="25908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668267" y="6371844"/>
            <a:ext cx="7705725" cy="2870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875"/>
              </a:lnSpc>
            </a:pPr>
            <a:r>
              <a:rPr sz="1800" b="1" dirty="0">
                <a:solidFill>
                  <a:srgbClr val="0086CC"/>
                </a:solidFill>
                <a:latin typeface="Calibri"/>
                <a:cs typeface="Calibri"/>
              </a:rPr>
              <a:t>3</a:t>
            </a:r>
            <a:r>
              <a:rPr sz="1800" b="1" spc="-40" dirty="0">
                <a:solidFill>
                  <a:srgbClr val="0086C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86CC"/>
                </a:solidFill>
                <a:latin typeface="Calibri"/>
                <a:cs typeface="Calibri"/>
              </a:rPr>
              <a:t>134</a:t>
            </a:r>
            <a:r>
              <a:rPr sz="1800" b="1" spc="-30" dirty="0">
                <a:solidFill>
                  <a:srgbClr val="0086C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86CC"/>
                </a:solidFill>
                <a:latin typeface="Calibri"/>
                <a:cs typeface="Calibri"/>
              </a:rPr>
              <a:t>données</a:t>
            </a:r>
            <a:r>
              <a:rPr sz="1800" b="1" spc="-75" dirty="0">
                <a:solidFill>
                  <a:srgbClr val="0086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6CC"/>
                </a:solidFill>
                <a:latin typeface="Calibri"/>
                <a:cs typeface="Calibri"/>
              </a:rPr>
              <a:t>ont</a:t>
            </a:r>
            <a:r>
              <a:rPr sz="1800" spc="-35" dirty="0">
                <a:solidFill>
                  <a:srgbClr val="0086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6CC"/>
                </a:solidFill>
                <a:latin typeface="Calibri"/>
                <a:cs typeface="Calibri"/>
              </a:rPr>
              <a:t>été</a:t>
            </a:r>
            <a:r>
              <a:rPr sz="1800" spc="-25" dirty="0">
                <a:solidFill>
                  <a:srgbClr val="0086C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6CC"/>
                </a:solidFill>
                <a:latin typeface="Calibri"/>
                <a:cs typeface="Calibri"/>
              </a:rPr>
              <a:t>récoltées</a:t>
            </a:r>
            <a:r>
              <a:rPr sz="1800" spc="-25" dirty="0">
                <a:solidFill>
                  <a:srgbClr val="0086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6CC"/>
                </a:solidFill>
                <a:latin typeface="Calibri"/>
                <a:cs typeface="Calibri"/>
              </a:rPr>
              <a:t>dans</a:t>
            </a:r>
            <a:r>
              <a:rPr sz="1800" spc="-40" dirty="0">
                <a:solidFill>
                  <a:srgbClr val="0086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6CC"/>
                </a:solidFill>
                <a:latin typeface="Calibri"/>
                <a:cs typeface="Calibri"/>
              </a:rPr>
              <a:t>le</a:t>
            </a:r>
            <a:r>
              <a:rPr sz="1800" spc="-25" dirty="0">
                <a:solidFill>
                  <a:srgbClr val="0086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6CC"/>
                </a:solidFill>
                <a:latin typeface="Calibri"/>
                <a:cs typeface="Calibri"/>
              </a:rPr>
              <a:t>cadre</a:t>
            </a:r>
            <a:r>
              <a:rPr sz="1800" spc="-40" dirty="0">
                <a:solidFill>
                  <a:srgbClr val="0086C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6CC"/>
                </a:solidFill>
                <a:latin typeface="Calibri"/>
                <a:cs typeface="Calibri"/>
              </a:rPr>
              <a:t>inventaires</a:t>
            </a:r>
            <a:r>
              <a:rPr sz="1800" spc="-35" dirty="0">
                <a:solidFill>
                  <a:srgbClr val="0086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6CC"/>
                </a:solidFill>
                <a:latin typeface="Calibri"/>
                <a:cs typeface="Calibri"/>
              </a:rPr>
              <a:t>réalisés</a:t>
            </a:r>
            <a:r>
              <a:rPr sz="1800" spc="-45" dirty="0">
                <a:solidFill>
                  <a:srgbClr val="0086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6CC"/>
                </a:solidFill>
                <a:latin typeface="Calibri"/>
                <a:cs typeface="Calibri"/>
              </a:rPr>
              <a:t>pour</a:t>
            </a:r>
            <a:r>
              <a:rPr sz="1800" spc="-30" dirty="0">
                <a:solidFill>
                  <a:srgbClr val="0086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6CC"/>
                </a:solidFill>
                <a:latin typeface="Calibri"/>
                <a:cs typeface="Calibri"/>
              </a:rPr>
              <a:t>le</a:t>
            </a:r>
            <a:r>
              <a:rPr sz="1800" spc="-25" dirty="0">
                <a:solidFill>
                  <a:srgbClr val="0086C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6CC"/>
                </a:solidFill>
                <a:latin typeface="Calibri"/>
                <a:cs typeface="Calibri"/>
              </a:rPr>
              <a:t>projet.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733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68008" cy="56535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076072"/>
            <a:ext cx="12192000" cy="782320"/>
          </a:xfrm>
          <a:custGeom>
            <a:avLst/>
            <a:gdLst/>
            <a:ahLst/>
            <a:cxnLst/>
            <a:rect l="l" t="t" r="r" b="b"/>
            <a:pathLst>
              <a:path w="12192000" h="782320">
                <a:moveTo>
                  <a:pt x="12192000" y="0"/>
                </a:moveTo>
                <a:lnTo>
                  <a:pt x="0" y="693486"/>
                </a:lnTo>
                <a:lnTo>
                  <a:pt x="0" y="781927"/>
                </a:lnTo>
                <a:lnTo>
                  <a:pt x="12192000" y="781927"/>
                </a:lnTo>
                <a:lnTo>
                  <a:pt x="12192000" y="0"/>
                </a:lnTo>
                <a:close/>
              </a:path>
            </a:pathLst>
          </a:custGeom>
          <a:solidFill>
            <a:srgbClr val="6197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4752" y="22859"/>
            <a:ext cx="203200" cy="1030605"/>
          </a:xfrm>
          <a:custGeom>
            <a:avLst/>
            <a:gdLst/>
            <a:ahLst/>
            <a:cxnLst/>
            <a:rect l="l" t="t" r="r" b="b"/>
            <a:pathLst>
              <a:path w="203200" h="1030605">
                <a:moveTo>
                  <a:pt x="202691" y="0"/>
                </a:moveTo>
                <a:lnTo>
                  <a:pt x="0" y="0"/>
                </a:lnTo>
                <a:lnTo>
                  <a:pt x="0" y="1030224"/>
                </a:lnTo>
                <a:lnTo>
                  <a:pt x="202691" y="1030224"/>
                </a:lnTo>
                <a:lnTo>
                  <a:pt x="202691" y="0"/>
                </a:lnTo>
                <a:close/>
              </a:path>
            </a:pathLst>
          </a:custGeom>
          <a:solidFill>
            <a:srgbClr val="5F9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2800" y="6240778"/>
            <a:ext cx="1027176" cy="5044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13115" y="128311"/>
            <a:ext cx="887868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Quelques</a:t>
            </a:r>
            <a:r>
              <a:rPr spc="165" dirty="0"/>
              <a:t> </a:t>
            </a:r>
            <a:r>
              <a:rPr dirty="0"/>
              <a:t>actions</a:t>
            </a:r>
            <a:r>
              <a:rPr spc="155" dirty="0"/>
              <a:t> </a:t>
            </a:r>
            <a:r>
              <a:rPr dirty="0"/>
              <a:t>à</a:t>
            </a:r>
            <a:r>
              <a:rPr spc="155" dirty="0"/>
              <a:t> </a:t>
            </a:r>
            <a:r>
              <a:rPr dirty="0"/>
              <a:t>mener</a:t>
            </a:r>
            <a:r>
              <a:rPr spc="135" dirty="0"/>
              <a:t> </a:t>
            </a:r>
            <a:r>
              <a:rPr dirty="0"/>
              <a:t>en</a:t>
            </a:r>
            <a:r>
              <a:rPr spc="150" dirty="0"/>
              <a:t> </a:t>
            </a:r>
            <a:r>
              <a:rPr dirty="0"/>
              <a:t>faveur</a:t>
            </a:r>
            <a:r>
              <a:rPr spc="180" dirty="0"/>
              <a:t> </a:t>
            </a:r>
            <a:r>
              <a:rPr dirty="0"/>
              <a:t>de</a:t>
            </a:r>
            <a:r>
              <a:rPr spc="140" dirty="0"/>
              <a:t> </a:t>
            </a:r>
            <a:r>
              <a:rPr spc="-25" dirty="0"/>
              <a:t>la</a:t>
            </a:r>
            <a:r>
              <a:rPr lang="fr-FR" spc="-25" dirty="0"/>
              <a:t> biodiversité</a:t>
            </a:r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7375017" y="908050"/>
            <a:ext cx="4703445" cy="541655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326515" algn="just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solidFill>
                  <a:srgbClr val="FF0000"/>
                </a:solidFill>
                <a:latin typeface="Calibri Light"/>
                <a:cs typeface="Calibri Light"/>
              </a:rPr>
              <a:t>10</a:t>
            </a:r>
            <a:r>
              <a:rPr sz="1800" spc="-5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 Light"/>
                <a:cs typeface="Calibri Light"/>
              </a:rPr>
              <a:t>secteurs</a:t>
            </a:r>
            <a:r>
              <a:rPr sz="1800" spc="-6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 Light"/>
                <a:cs typeface="Calibri Light"/>
              </a:rPr>
              <a:t>prioritaires</a:t>
            </a:r>
            <a:endParaRPr sz="1800" dirty="0">
              <a:latin typeface="Calibri Light"/>
              <a:cs typeface="Calibri Light"/>
            </a:endParaRPr>
          </a:p>
          <a:p>
            <a:pPr marL="12700" marR="269240" algn="just">
              <a:lnSpc>
                <a:spcPct val="90100"/>
              </a:lnSpc>
              <a:spcBef>
                <a:spcPts val="484"/>
              </a:spcBef>
            </a:pP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Zone</a:t>
            </a:r>
            <a:r>
              <a:rPr sz="2000" spc="-7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1</a:t>
            </a:r>
            <a:r>
              <a:rPr sz="2000" spc="-4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&amp;</a:t>
            </a:r>
            <a:r>
              <a:rPr sz="2000" spc="-5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2</a:t>
            </a:r>
            <a:r>
              <a:rPr sz="2000" spc="-3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:</a:t>
            </a:r>
            <a:r>
              <a:rPr sz="2000" spc="-3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Présence</a:t>
            </a:r>
            <a:r>
              <a:rPr sz="2000" spc="-6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du</a:t>
            </a:r>
            <a:r>
              <a:rPr sz="2000" spc="-4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spc="-20" dirty="0">
                <a:solidFill>
                  <a:srgbClr val="006B9E"/>
                </a:solidFill>
                <a:latin typeface="Calibri Light"/>
                <a:cs typeface="Calibri Light"/>
              </a:rPr>
              <a:t>Lézard</a:t>
            </a:r>
            <a:r>
              <a:rPr sz="2000" spc="-7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ocellé</a:t>
            </a:r>
            <a:r>
              <a:rPr sz="2000" spc="-7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spc="-20" dirty="0">
                <a:solidFill>
                  <a:srgbClr val="006B9E"/>
                </a:solidFill>
                <a:latin typeface="Calibri Light"/>
                <a:cs typeface="Calibri Light"/>
              </a:rPr>
              <a:t>dans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les</a:t>
            </a:r>
            <a:r>
              <a:rPr sz="2000" spc="-4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sites</a:t>
            </a:r>
            <a:r>
              <a:rPr sz="2000" spc="-4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historiques</a:t>
            </a:r>
            <a:r>
              <a:rPr sz="2000" spc="-6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(Chapelle</a:t>
            </a:r>
            <a:r>
              <a:rPr sz="2000" spc="-6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006B9E"/>
                </a:solidFill>
                <a:latin typeface="Calibri Light"/>
                <a:cs typeface="Calibri Light"/>
              </a:rPr>
              <a:t>Saint-Hilaire, Notre-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Dame</a:t>
            </a:r>
            <a:r>
              <a:rPr sz="2000" spc="-2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006B9E"/>
                </a:solidFill>
                <a:latin typeface="Calibri Light"/>
                <a:cs typeface="Calibri Light"/>
              </a:rPr>
              <a:t>d’Aubune…)</a:t>
            </a:r>
            <a:endParaRPr sz="2000" dirty="0">
              <a:latin typeface="Calibri Light"/>
              <a:cs typeface="Calibri Light"/>
            </a:endParaRPr>
          </a:p>
          <a:p>
            <a:pPr marL="12700">
              <a:lnSpc>
                <a:spcPts val="2280"/>
              </a:lnSpc>
              <a:spcBef>
                <a:spcPts val="760"/>
              </a:spcBef>
            </a:pP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Zone</a:t>
            </a:r>
            <a:r>
              <a:rPr sz="2000" spc="-7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3</a:t>
            </a:r>
            <a:r>
              <a:rPr sz="2000" spc="-3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&amp;</a:t>
            </a:r>
            <a:r>
              <a:rPr sz="2000" spc="-5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4</a:t>
            </a:r>
            <a:r>
              <a:rPr sz="2000" spc="-3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:</a:t>
            </a:r>
            <a:r>
              <a:rPr sz="2000" spc="-4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lang="fr-FR" sz="2000">
                <a:solidFill>
                  <a:srgbClr val="006B9E"/>
                </a:solidFill>
                <a:latin typeface="Calibri Light"/>
                <a:cs typeface="Calibri Light"/>
              </a:rPr>
              <a:t>Rapaces </a:t>
            </a:r>
            <a:r>
              <a:rPr sz="2000">
                <a:solidFill>
                  <a:srgbClr val="006B9E"/>
                </a:solidFill>
                <a:latin typeface="Calibri Light"/>
                <a:cs typeface="Calibri Light"/>
              </a:rPr>
              <a:t>et</a:t>
            </a:r>
            <a:r>
              <a:rPr sz="2000" spc="-5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spc="-20" dirty="0">
                <a:solidFill>
                  <a:srgbClr val="006B9E"/>
                </a:solidFill>
                <a:latin typeface="Calibri Light"/>
                <a:cs typeface="Calibri Light"/>
              </a:rPr>
              <a:t>Monticole</a:t>
            </a:r>
            <a:r>
              <a:rPr sz="2000" spc="-5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spc="-20" dirty="0">
                <a:solidFill>
                  <a:srgbClr val="006B9E"/>
                </a:solidFill>
                <a:latin typeface="Calibri Light"/>
                <a:cs typeface="Calibri Light"/>
              </a:rPr>
              <a:t>bleu.</a:t>
            </a:r>
            <a:endParaRPr sz="2000" dirty="0">
              <a:latin typeface="Calibri Light"/>
              <a:cs typeface="Calibri Light"/>
            </a:endParaRPr>
          </a:p>
          <a:p>
            <a:pPr marL="12700" marR="5080">
              <a:lnSpc>
                <a:spcPts val="2160"/>
              </a:lnSpc>
              <a:spcBef>
                <a:spcPts val="1040"/>
              </a:spcBef>
            </a:pP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Zone</a:t>
            </a:r>
            <a:r>
              <a:rPr sz="2000" spc="-6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5</a:t>
            </a:r>
            <a:r>
              <a:rPr sz="2000" spc="-3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:</a:t>
            </a:r>
            <a:r>
              <a:rPr sz="2000" spc="-3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Corridor</a:t>
            </a:r>
            <a:r>
              <a:rPr sz="2000" spc="-5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écologique</a:t>
            </a:r>
            <a:r>
              <a:rPr sz="2000" spc="-5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qui</a:t>
            </a:r>
            <a:r>
              <a:rPr sz="2000" spc="-3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006B9E"/>
                </a:solidFill>
                <a:latin typeface="Calibri Light"/>
                <a:cs typeface="Calibri Light"/>
              </a:rPr>
              <a:t>favorise</a:t>
            </a:r>
            <a:r>
              <a:rPr sz="2000" spc="-4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spc="-25" dirty="0">
                <a:solidFill>
                  <a:srgbClr val="006B9E"/>
                </a:solidFill>
                <a:latin typeface="Calibri Light"/>
                <a:cs typeface="Calibri Light"/>
              </a:rPr>
              <a:t>le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passage</a:t>
            </a:r>
            <a:r>
              <a:rPr sz="2000" spc="-7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de</a:t>
            </a:r>
            <a:r>
              <a:rPr sz="2000" spc="-3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plusieurs</a:t>
            </a:r>
            <a:r>
              <a:rPr sz="2000" spc="-6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espèces</a:t>
            </a:r>
            <a:r>
              <a:rPr sz="2000" spc="-6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de</a:t>
            </a:r>
            <a:r>
              <a:rPr sz="2000" spc="-3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006B9E"/>
                </a:solidFill>
                <a:latin typeface="Calibri Light"/>
                <a:cs typeface="Calibri Light"/>
              </a:rPr>
              <a:t>mammifères.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Présence</a:t>
            </a:r>
            <a:r>
              <a:rPr sz="2000" spc="-5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006B9E"/>
                </a:solidFill>
                <a:latin typeface="Calibri Light"/>
                <a:cs typeface="Calibri Light"/>
              </a:rPr>
              <a:t>également</a:t>
            </a:r>
            <a:r>
              <a:rPr sz="2000" spc="-4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de</a:t>
            </a:r>
            <a:r>
              <a:rPr sz="2000" spc="-2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la</a:t>
            </a:r>
            <a:r>
              <a:rPr sz="2000" spc="-1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spc="-20" dirty="0">
                <a:solidFill>
                  <a:srgbClr val="006B9E"/>
                </a:solidFill>
                <a:latin typeface="Calibri Light"/>
                <a:cs typeface="Calibri Light"/>
              </a:rPr>
              <a:t>Genette</a:t>
            </a:r>
            <a:r>
              <a:rPr sz="2000" spc="-6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006B9E"/>
                </a:solidFill>
                <a:latin typeface="Calibri Light"/>
                <a:cs typeface="Calibri Light"/>
              </a:rPr>
              <a:t>commune.</a:t>
            </a:r>
            <a:endParaRPr sz="2000" dirty="0">
              <a:latin typeface="Calibri Light"/>
              <a:cs typeface="Calibri Light"/>
            </a:endParaRPr>
          </a:p>
          <a:p>
            <a:pPr marL="12700">
              <a:lnSpc>
                <a:spcPts val="2280"/>
              </a:lnSpc>
              <a:spcBef>
                <a:spcPts val="725"/>
              </a:spcBef>
            </a:pP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Zone</a:t>
            </a:r>
            <a:r>
              <a:rPr sz="2000" spc="-7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6</a:t>
            </a:r>
            <a:r>
              <a:rPr sz="2000" spc="-3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:</a:t>
            </a:r>
            <a:r>
              <a:rPr sz="2000" spc="-4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006B9E"/>
                </a:solidFill>
                <a:latin typeface="Calibri Light"/>
                <a:cs typeface="Calibri Light"/>
              </a:rPr>
              <a:t>Potentiel</a:t>
            </a:r>
            <a:r>
              <a:rPr sz="2000" spc="-5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site</a:t>
            </a:r>
            <a:r>
              <a:rPr sz="2000" spc="-3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de</a:t>
            </a:r>
            <a:r>
              <a:rPr sz="2000" spc="-2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nidification</a:t>
            </a:r>
            <a:r>
              <a:rPr sz="2000" spc="-6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pour</a:t>
            </a:r>
            <a:r>
              <a:rPr sz="2000" spc="-4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spc="-25" dirty="0">
                <a:solidFill>
                  <a:srgbClr val="006B9E"/>
                </a:solidFill>
                <a:latin typeface="Calibri Light"/>
                <a:cs typeface="Calibri Light"/>
              </a:rPr>
              <a:t>le</a:t>
            </a:r>
            <a:endParaRPr sz="2000" dirty="0">
              <a:latin typeface="Calibri Light"/>
              <a:cs typeface="Calibri Light"/>
            </a:endParaRPr>
          </a:p>
          <a:p>
            <a:pPr marL="12700">
              <a:lnSpc>
                <a:spcPts val="2280"/>
              </a:lnSpc>
            </a:pPr>
            <a:r>
              <a:rPr sz="2000" spc="-20" dirty="0">
                <a:solidFill>
                  <a:srgbClr val="006B9E"/>
                </a:solidFill>
                <a:latin typeface="Calibri Light"/>
                <a:cs typeface="Calibri Light"/>
              </a:rPr>
              <a:t>Circaète</a:t>
            </a:r>
            <a:r>
              <a:rPr sz="2000" spc="2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spc="-20" dirty="0">
                <a:solidFill>
                  <a:srgbClr val="006B9E"/>
                </a:solidFill>
                <a:latin typeface="Calibri Light"/>
                <a:cs typeface="Calibri Light"/>
              </a:rPr>
              <a:t>Jean-le-</a:t>
            </a:r>
            <a:r>
              <a:rPr sz="2000" spc="-10" dirty="0">
                <a:solidFill>
                  <a:srgbClr val="006B9E"/>
                </a:solidFill>
                <a:latin typeface="Calibri Light"/>
                <a:cs typeface="Calibri Light"/>
              </a:rPr>
              <a:t>Blanc.</a:t>
            </a:r>
            <a:endParaRPr sz="2000" dirty="0">
              <a:latin typeface="Calibri Light"/>
              <a:cs typeface="Calibri Light"/>
            </a:endParaRPr>
          </a:p>
          <a:p>
            <a:pPr marL="12700" marR="214629">
              <a:lnSpc>
                <a:spcPts val="2160"/>
              </a:lnSpc>
              <a:spcBef>
                <a:spcPts val="1025"/>
              </a:spcBef>
            </a:pP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Zone</a:t>
            </a:r>
            <a:r>
              <a:rPr sz="2000" spc="-7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7,</a:t>
            </a:r>
            <a:r>
              <a:rPr sz="2000" spc="-4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8</a:t>
            </a:r>
            <a:r>
              <a:rPr sz="2000" spc="-5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&amp;</a:t>
            </a:r>
            <a:r>
              <a:rPr sz="2000" spc="-5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9</a:t>
            </a:r>
            <a:r>
              <a:rPr sz="2000" spc="-3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:</a:t>
            </a:r>
            <a:r>
              <a:rPr sz="2000" spc="-4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Milieux</a:t>
            </a:r>
            <a:r>
              <a:rPr sz="2000" spc="-6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ouverts</a:t>
            </a:r>
            <a:r>
              <a:rPr sz="2000" spc="-4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accueillant</a:t>
            </a:r>
            <a:r>
              <a:rPr sz="2000" spc="-5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spc="-25" dirty="0">
                <a:solidFill>
                  <a:srgbClr val="006B9E"/>
                </a:solidFill>
                <a:latin typeface="Calibri Light"/>
                <a:cs typeface="Calibri Light"/>
              </a:rPr>
              <a:t>le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Seps</a:t>
            </a:r>
            <a:r>
              <a:rPr sz="2000" spc="-7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006B9E"/>
                </a:solidFill>
                <a:latin typeface="Calibri Light"/>
                <a:cs typeface="Calibri Light"/>
              </a:rPr>
              <a:t>strié</a:t>
            </a:r>
            <a:r>
              <a:rPr sz="2000" spc="-7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ou</a:t>
            </a:r>
            <a:r>
              <a:rPr sz="2000" spc="-3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006B9E"/>
                </a:solidFill>
                <a:latin typeface="Calibri Light"/>
                <a:cs typeface="Calibri Light"/>
              </a:rPr>
              <a:t>l’Hespérie</a:t>
            </a:r>
            <a:r>
              <a:rPr sz="2000" spc="-8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des</a:t>
            </a:r>
            <a:r>
              <a:rPr sz="2000" spc="-4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006B9E"/>
                </a:solidFill>
                <a:latin typeface="Calibri Light"/>
                <a:cs typeface="Calibri Light"/>
              </a:rPr>
              <a:t>Cirses.</a:t>
            </a:r>
            <a:endParaRPr sz="2000" dirty="0">
              <a:latin typeface="Calibri Light"/>
              <a:cs typeface="Calibri Light"/>
            </a:endParaRPr>
          </a:p>
          <a:p>
            <a:pPr marL="12700" marR="334010">
              <a:lnSpc>
                <a:spcPts val="2160"/>
              </a:lnSpc>
              <a:spcBef>
                <a:spcPts val="1010"/>
              </a:spcBef>
            </a:pP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Zone</a:t>
            </a:r>
            <a:r>
              <a:rPr sz="2000" spc="-7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10</a:t>
            </a:r>
            <a:r>
              <a:rPr sz="2000" spc="-5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 Light"/>
                <a:cs typeface="Calibri Light"/>
              </a:rPr>
              <a:t>:</a:t>
            </a:r>
            <a:r>
              <a:rPr sz="2000" spc="-3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Plusieurs</a:t>
            </a:r>
            <a:r>
              <a:rPr sz="2000" spc="-6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espèces</a:t>
            </a:r>
            <a:r>
              <a:rPr sz="2000" spc="-6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de</a:t>
            </a:r>
            <a:r>
              <a:rPr sz="2000" spc="-3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reptiles</a:t>
            </a:r>
            <a:r>
              <a:rPr sz="2000" spc="-6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:</a:t>
            </a:r>
            <a:r>
              <a:rPr sz="2000" spc="-3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spc="-25" dirty="0">
                <a:solidFill>
                  <a:srgbClr val="006B9E"/>
                </a:solidFill>
                <a:latin typeface="Calibri Light"/>
                <a:cs typeface="Calibri Light"/>
              </a:rPr>
              <a:t>le </a:t>
            </a:r>
            <a:r>
              <a:rPr sz="2000" spc="-35" dirty="0">
                <a:solidFill>
                  <a:srgbClr val="006B9E"/>
                </a:solidFill>
                <a:latin typeface="Calibri Light"/>
                <a:cs typeface="Calibri Light"/>
              </a:rPr>
              <a:t>Psammodrome</a:t>
            </a:r>
            <a:r>
              <a:rPr sz="2000" spc="-4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spc="-25" dirty="0">
                <a:solidFill>
                  <a:srgbClr val="006B9E"/>
                </a:solidFill>
                <a:latin typeface="Calibri Light"/>
                <a:cs typeface="Calibri Light"/>
              </a:rPr>
              <a:t>d’Edwards,</a:t>
            </a:r>
            <a:r>
              <a:rPr sz="2000" spc="-4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le</a:t>
            </a:r>
            <a:r>
              <a:rPr sz="2000" spc="-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spc="-20" dirty="0">
                <a:solidFill>
                  <a:srgbClr val="006B9E"/>
                </a:solidFill>
                <a:latin typeface="Calibri Light"/>
                <a:cs typeface="Calibri Light"/>
              </a:rPr>
              <a:t>Lézard</a:t>
            </a:r>
            <a:r>
              <a:rPr sz="2000" spc="-5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à</a:t>
            </a:r>
            <a:r>
              <a:rPr sz="2000" spc="-20" dirty="0">
                <a:solidFill>
                  <a:srgbClr val="006B9E"/>
                </a:solidFill>
                <a:latin typeface="Calibri Light"/>
                <a:cs typeface="Calibri Light"/>
              </a:rPr>
              <a:t> deux </a:t>
            </a:r>
            <a:r>
              <a:rPr sz="2000" spc="-10" dirty="0">
                <a:solidFill>
                  <a:srgbClr val="006B9E"/>
                </a:solidFill>
                <a:latin typeface="Calibri Light"/>
                <a:cs typeface="Calibri Light"/>
              </a:rPr>
              <a:t>raies,</a:t>
            </a:r>
            <a:r>
              <a:rPr sz="2000" spc="-7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des</a:t>
            </a:r>
            <a:r>
              <a:rPr sz="2000" spc="-6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006B9E"/>
                </a:solidFill>
                <a:latin typeface="Calibri Light"/>
                <a:cs typeface="Calibri Light"/>
              </a:rPr>
              <a:t>murailles…</a:t>
            </a:r>
            <a:r>
              <a:rPr sz="2000" spc="-6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au</a:t>
            </a:r>
            <a:r>
              <a:rPr sz="2000" spc="-4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niveau</a:t>
            </a:r>
            <a:r>
              <a:rPr sz="2000" spc="-50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6B9E"/>
                </a:solidFill>
                <a:latin typeface="Calibri Light"/>
                <a:cs typeface="Calibri Light"/>
              </a:rPr>
              <a:t>des</a:t>
            </a:r>
            <a:r>
              <a:rPr sz="2000" spc="-45" dirty="0">
                <a:solidFill>
                  <a:srgbClr val="006B9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006B9E"/>
                </a:solidFill>
                <a:latin typeface="Calibri Light"/>
                <a:cs typeface="Calibri Light"/>
              </a:rPr>
              <a:t>lisières forestières.</a:t>
            </a:r>
            <a:endParaRPr sz="2000" dirty="0">
              <a:latin typeface="Calibri Light"/>
              <a:cs typeface="Calibri Light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55085" y="168705"/>
            <a:ext cx="1475509" cy="67013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539" y="1670302"/>
            <a:ext cx="7165848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8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20BD4-B129-43E0-20DA-8FC96A1A9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30924448-524A-7BB3-914F-0EE0C040D86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E878D964-6806-2BCA-4D67-D07C93BA24B3}"/>
                </a:ext>
              </a:extLst>
            </p:cNvPr>
            <p:cNvSpPr/>
            <p:nvPr/>
          </p:nvSpPr>
          <p:spPr>
            <a:xfrm>
              <a:off x="0" y="0"/>
              <a:ext cx="4028440" cy="338455"/>
            </a:xfrm>
            <a:custGeom>
              <a:avLst/>
              <a:gdLst/>
              <a:ahLst/>
              <a:cxnLst/>
              <a:rect l="l" t="t" r="r" b="b"/>
              <a:pathLst>
                <a:path w="4028440" h="338455">
                  <a:moveTo>
                    <a:pt x="4027932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4027932" y="0"/>
                  </a:lnTo>
                  <a:close/>
                </a:path>
              </a:pathLst>
            </a:custGeom>
            <a:solidFill>
              <a:srgbClr val="D2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5183384-AE4A-C792-32CA-445C7C6EE708}"/>
                </a:ext>
              </a:extLst>
            </p:cNvPr>
            <p:cNvSpPr/>
            <p:nvPr/>
          </p:nvSpPr>
          <p:spPr>
            <a:xfrm>
              <a:off x="254508" y="0"/>
              <a:ext cx="114300" cy="1173480"/>
            </a:xfrm>
            <a:custGeom>
              <a:avLst/>
              <a:gdLst/>
              <a:ahLst/>
              <a:cxnLst/>
              <a:rect l="l" t="t" r="r" b="b"/>
              <a:pathLst>
                <a:path w="114300" h="1173480">
                  <a:moveTo>
                    <a:pt x="114300" y="0"/>
                  </a:moveTo>
                  <a:lnTo>
                    <a:pt x="0" y="0"/>
                  </a:lnTo>
                  <a:lnTo>
                    <a:pt x="0" y="1173479"/>
                  </a:lnTo>
                  <a:lnTo>
                    <a:pt x="114300" y="117347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B1D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AD73B79D-0972-4940-627A-9DDC857E466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64003" y="6111073"/>
              <a:ext cx="1019672" cy="746926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CEF9417A-680E-C845-6BC6-636A44B3E1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156" y="169227"/>
            <a:ext cx="379684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6825" algn="l"/>
                <a:tab pos="2722245" algn="l"/>
              </a:tabLst>
            </a:pPr>
            <a:r>
              <a:rPr lang="fr-FR" sz="3600" dirty="0"/>
              <a:t>Perspectives pastorales</a:t>
            </a:r>
            <a:endParaRPr sz="3600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4B4BC86E-8DB2-FF6C-33D3-54664E67AFF5}"/>
              </a:ext>
            </a:extLst>
          </p:cNvPr>
          <p:cNvSpPr txBox="1"/>
          <p:nvPr/>
        </p:nvSpPr>
        <p:spPr>
          <a:xfrm>
            <a:off x="152400" y="1466703"/>
            <a:ext cx="5631942" cy="5001369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lang="fr-FR" sz="1800" b="1" dirty="0">
                <a:solidFill>
                  <a:srgbClr val="D0D900"/>
                </a:solidFill>
                <a:latin typeface="Roboto Cn"/>
                <a:cs typeface="Roboto Cn"/>
              </a:rPr>
              <a:t>Le Barroux</a:t>
            </a:r>
            <a:endParaRPr sz="1800" dirty="0">
              <a:latin typeface="Roboto Cn"/>
              <a:cs typeface="Roboto Cn"/>
            </a:endParaRPr>
          </a:p>
          <a:p>
            <a:pPr marL="50800" marR="5080" algn="just">
              <a:lnSpc>
                <a:spcPct val="100000"/>
              </a:lnSpc>
              <a:spcBef>
                <a:spcPts val="605"/>
              </a:spcBef>
            </a:pPr>
            <a:r>
              <a:rPr lang="fr-FR" sz="1600" b="1" dirty="0">
                <a:latin typeface="Roboto Cn"/>
                <a:cs typeface="Roboto Cn"/>
              </a:rPr>
              <a:t>Forêts dans l’ASL, PSG avec planification de coupe</a:t>
            </a:r>
          </a:p>
          <a:p>
            <a:pPr marL="50800" marR="5080" algn="just">
              <a:lnSpc>
                <a:spcPct val="100000"/>
              </a:lnSpc>
              <a:spcBef>
                <a:spcPts val="605"/>
              </a:spcBef>
            </a:pPr>
            <a:r>
              <a:rPr lang="fr-FR" sz="1600" b="1" dirty="0">
                <a:latin typeface="Roboto Cn"/>
                <a:cs typeface="Roboto Cn"/>
              </a:rPr>
              <a:t>1/ Faire diagnostic pastoral simplifié : </a:t>
            </a:r>
          </a:p>
          <a:p>
            <a:pPr marL="336550" marR="5080" indent="-285750" algn="just">
              <a:lnSpc>
                <a:spcPct val="100000"/>
              </a:lnSpc>
              <a:spcBef>
                <a:spcPts val="605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latin typeface="Roboto Cn"/>
                <a:cs typeface="Roboto Cn"/>
              </a:rPr>
              <a:t>En fonction de leur distance aux vignes : </a:t>
            </a:r>
          </a:p>
          <a:p>
            <a:pPr marL="50800" marR="5080" lvl="5" algn="just">
              <a:spcBef>
                <a:spcPts val="605"/>
              </a:spcBef>
            </a:pPr>
            <a:r>
              <a:rPr lang="fr-FR" sz="1600" dirty="0">
                <a:latin typeface="Roboto Cn"/>
                <a:cs typeface="Roboto Cn"/>
              </a:rPr>
              <a:t>    &gt; Utilisable pendant le pâturage des vignes (nuit, jours de pluie) </a:t>
            </a:r>
          </a:p>
          <a:p>
            <a:pPr marL="50800" marR="5080" lvl="5" algn="just">
              <a:spcBef>
                <a:spcPts val="605"/>
              </a:spcBef>
            </a:pPr>
            <a:r>
              <a:rPr lang="fr-FR" sz="1600" dirty="0">
                <a:latin typeface="Roboto Cn"/>
                <a:cs typeface="Roboto Cn"/>
              </a:rPr>
              <a:t>    &gt; ou comme quartier autonome hors période de pâturage des vignes ?</a:t>
            </a:r>
          </a:p>
          <a:p>
            <a:pPr marL="336550" marR="5080" lvl="4" indent="-285750" algn="just">
              <a:spcBef>
                <a:spcPts val="605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latin typeface="Roboto Cn"/>
                <a:cs typeface="Roboto Cn"/>
              </a:rPr>
              <a:t>Caractérisation pastorale </a:t>
            </a:r>
          </a:p>
          <a:p>
            <a:pPr marL="50800" marR="5080" lvl="4" algn="just">
              <a:spcBef>
                <a:spcPts val="605"/>
              </a:spcBef>
            </a:pPr>
            <a:r>
              <a:rPr lang="fr-FR" sz="1600" dirty="0">
                <a:latin typeface="Roboto Cn"/>
                <a:cs typeface="Roboto Cn"/>
              </a:rPr>
              <a:t>     &gt; en l’état : circulation ? Niveau de ressource ?</a:t>
            </a:r>
          </a:p>
          <a:p>
            <a:pPr marL="50800" marR="5080" lvl="4" algn="just">
              <a:spcBef>
                <a:spcPts val="605"/>
              </a:spcBef>
            </a:pPr>
            <a:r>
              <a:rPr lang="fr-FR" sz="1600" dirty="0">
                <a:latin typeface="Roboto Cn"/>
                <a:cs typeface="Roboto Cn"/>
              </a:rPr>
              <a:t>     &gt; en fonction des travaux prévus : évolution attendue?</a:t>
            </a:r>
          </a:p>
          <a:p>
            <a:pPr marL="50800" marR="5080" lvl="4" algn="just">
              <a:spcBef>
                <a:spcPts val="605"/>
              </a:spcBef>
            </a:pPr>
            <a:endParaRPr lang="fr-FR" sz="1600" b="1" dirty="0">
              <a:latin typeface="Roboto Cn"/>
              <a:cs typeface="Roboto Cn"/>
            </a:endParaRPr>
          </a:p>
          <a:p>
            <a:pPr marL="50800" marR="5080" lvl="4" algn="just">
              <a:spcBef>
                <a:spcPts val="605"/>
              </a:spcBef>
            </a:pPr>
            <a:r>
              <a:rPr lang="fr-FR" sz="1600" b="1" dirty="0">
                <a:latin typeface="Roboto Cn"/>
                <a:cs typeface="Roboto Cn"/>
              </a:rPr>
              <a:t>2/ Besoin d’animation, en fonction des résultats, pour installation nouvel éleveur </a:t>
            </a:r>
          </a:p>
          <a:p>
            <a:pPr marL="50800" marR="5080" lvl="4" algn="just">
              <a:spcBef>
                <a:spcPts val="605"/>
              </a:spcBef>
            </a:pPr>
            <a:r>
              <a:rPr lang="fr-FR" sz="1600" b="1" dirty="0">
                <a:solidFill>
                  <a:srgbClr val="FF0000"/>
                </a:solidFill>
                <a:latin typeface="Roboto Cn"/>
                <a:cs typeface="Roboto Cn"/>
              </a:rPr>
              <a:t>!</a:t>
            </a:r>
            <a:r>
              <a:rPr lang="fr-FR" sz="1600" dirty="0">
                <a:latin typeface="Roboto Cn"/>
                <a:cs typeface="Roboto Cn"/>
              </a:rPr>
              <a:t> Quid éleveur qui serait déjà présent</a:t>
            </a:r>
          </a:p>
          <a:p>
            <a:pPr marL="50800" marR="5080" lvl="4" algn="just">
              <a:spcBef>
                <a:spcPts val="605"/>
              </a:spcBef>
            </a:pPr>
            <a:endParaRPr sz="1600" dirty="0">
              <a:latin typeface="Roboto Cn"/>
              <a:cs typeface="Roboto Cn"/>
            </a:endParaRPr>
          </a:p>
        </p:txBody>
      </p:sp>
      <p:pic>
        <p:nvPicPr>
          <p:cNvPr id="11" name="Image 10" descr="Une image contenant carte, texte, atlas&#10;&#10;Le contenu généré par l’IA peut être incorrect.">
            <a:extLst>
              <a:ext uri="{FF2B5EF4-FFF2-40B4-BE49-F238E27FC236}">
                <a16:creationId xmlns:a16="http://schemas.microsoft.com/office/drawing/2014/main" id="{D9F6FD1D-1FA6-204B-20D5-EC5C29640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0" y="0"/>
            <a:ext cx="6157591" cy="447675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35E734A-209C-F28E-1F71-37AC7AF356CC}"/>
              </a:ext>
            </a:extLst>
          </p:cNvPr>
          <p:cNvSpPr txBox="1"/>
          <p:nvPr/>
        </p:nvSpPr>
        <p:spPr>
          <a:xfrm>
            <a:off x="6096000" y="4607099"/>
            <a:ext cx="5631942" cy="1877437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D0D900"/>
                </a:solidFill>
                <a:latin typeface="Roboto Cn"/>
              </a:rPr>
              <a:t>Zone en lien avec projet Syndicat Côtes du Rhône 2025-2028</a:t>
            </a:r>
          </a:p>
          <a:p>
            <a:pPr algn="just"/>
            <a:endParaRPr lang="fr-FR" sz="1600" dirty="0">
              <a:latin typeface="Roboto Cn"/>
            </a:endParaRPr>
          </a:p>
          <a:p>
            <a:pPr algn="just"/>
            <a:r>
              <a:rPr lang="fr-FR" sz="1600" b="1" dirty="0">
                <a:latin typeface="Roboto Cn"/>
              </a:rPr>
              <a:t>Secteur 3 (bleu) : en 3</a:t>
            </a:r>
            <a:r>
              <a:rPr lang="fr-FR" sz="1600" b="1" baseline="30000" dirty="0">
                <a:latin typeface="Roboto Cn"/>
              </a:rPr>
              <a:t>e</a:t>
            </a:r>
            <a:r>
              <a:rPr lang="fr-FR" sz="1600" b="1" dirty="0">
                <a:latin typeface="Roboto Cn"/>
              </a:rPr>
              <a:t> année</a:t>
            </a:r>
          </a:p>
          <a:p>
            <a:pPr algn="just"/>
            <a:endParaRPr lang="fr-FR" sz="1600" b="1" dirty="0">
              <a:latin typeface="Roboto Cn"/>
            </a:endParaRPr>
          </a:p>
          <a:p>
            <a:pPr algn="just"/>
            <a:r>
              <a:rPr lang="fr-FR" sz="1600" b="1" dirty="0">
                <a:latin typeface="Roboto Cn"/>
              </a:rPr>
              <a:t>Animation à prévoir : voir si articulation nécessaire avec projet du Barroux</a:t>
            </a:r>
            <a:endParaRPr lang="fr-FR" dirty="0"/>
          </a:p>
        </p:txBody>
      </p:sp>
      <p:pic>
        <p:nvPicPr>
          <p:cNvPr id="13" name="object 10">
            <a:extLst>
              <a:ext uri="{FF2B5EF4-FFF2-40B4-BE49-F238E27FC236}">
                <a16:creationId xmlns:a16="http://schemas.microsoft.com/office/drawing/2014/main" id="{7138107A-0F11-CC0C-C78B-3B1633C6EB82}"/>
              </a:ext>
            </a:extLst>
          </p:cNvPr>
          <p:cNvPicPr/>
          <p:nvPr/>
        </p:nvPicPr>
        <p:blipFill>
          <a:blip r:embed="rId5" cstate="print"/>
          <a:srcRect r="90122" b="81505"/>
          <a:stretch>
            <a:fillRect/>
          </a:stretch>
        </p:blipFill>
        <p:spPr>
          <a:xfrm>
            <a:off x="4957826" y="45719"/>
            <a:ext cx="851916" cy="112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65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56953" y="6315455"/>
            <a:ext cx="6635115" cy="542925"/>
            <a:chOff x="5556953" y="6315455"/>
            <a:chExt cx="6635115" cy="542925"/>
          </a:xfrm>
        </p:grpSpPr>
        <p:sp>
          <p:nvSpPr>
            <p:cNvPr id="3" name="object 3"/>
            <p:cNvSpPr/>
            <p:nvPr/>
          </p:nvSpPr>
          <p:spPr>
            <a:xfrm>
              <a:off x="5556953" y="6315455"/>
              <a:ext cx="6635115" cy="542925"/>
            </a:xfrm>
            <a:custGeom>
              <a:avLst/>
              <a:gdLst/>
              <a:ahLst/>
              <a:cxnLst/>
              <a:rect l="l" t="t" r="r" b="b"/>
              <a:pathLst>
                <a:path w="6635115" h="542925">
                  <a:moveTo>
                    <a:pt x="6635046" y="0"/>
                  </a:moveTo>
                  <a:lnTo>
                    <a:pt x="0" y="542543"/>
                  </a:lnTo>
                  <a:lnTo>
                    <a:pt x="6635046" y="542543"/>
                  </a:lnTo>
                  <a:lnTo>
                    <a:pt x="6635046" y="0"/>
                  </a:lnTo>
                  <a:close/>
                </a:path>
              </a:pathLst>
            </a:custGeom>
            <a:solidFill>
              <a:srgbClr val="5F9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62360" y="6402322"/>
              <a:ext cx="734568" cy="361188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0"/>
            <a:ext cx="5370830" cy="338455"/>
          </a:xfrm>
          <a:custGeom>
            <a:avLst/>
            <a:gdLst/>
            <a:ahLst/>
            <a:cxnLst/>
            <a:rect l="l" t="t" r="r" b="b"/>
            <a:pathLst>
              <a:path w="5370830" h="338455">
                <a:moveTo>
                  <a:pt x="5370576" y="0"/>
                </a:moveTo>
                <a:lnTo>
                  <a:pt x="0" y="0"/>
                </a:lnTo>
                <a:lnTo>
                  <a:pt x="0" y="338327"/>
                </a:lnTo>
                <a:lnTo>
                  <a:pt x="5370576" y="0"/>
                </a:lnTo>
                <a:close/>
              </a:path>
            </a:pathLst>
          </a:custGeom>
          <a:solidFill>
            <a:srgbClr val="BC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0966" y="290017"/>
            <a:ext cx="107590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fr-FR" sz="2800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</a:rPr>
              <a:t>Préconisations DFCI</a:t>
            </a:r>
            <a:endParaRPr sz="2800" dirty="0"/>
          </a:p>
        </p:txBody>
      </p:sp>
      <p:sp>
        <p:nvSpPr>
          <p:cNvPr id="7" name="object 7"/>
          <p:cNvSpPr txBox="1"/>
          <p:nvPr/>
        </p:nvSpPr>
        <p:spPr>
          <a:xfrm>
            <a:off x="1031850" y="1053465"/>
            <a:ext cx="5368950" cy="315791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l">
              <a:lnSpc>
                <a:spcPts val="2590"/>
              </a:lnSpc>
              <a:spcBef>
                <a:spcPts val="425"/>
              </a:spcBef>
            </a:pPr>
            <a:r>
              <a:rPr lang="fr-FR" sz="1800" b="1" dirty="0">
                <a:solidFill>
                  <a:srgbClr val="619742"/>
                </a:solidFill>
                <a:latin typeface="Roboto Lt"/>
                <a:cs typeface="Roboto Lt"/>
              </a:rPr>
              <a:t>Desserte et peuplements difficiles d’accès</a:t>
            </a:r>
          </a:p>
          <a:p>
            <a:endParaRPr lang="fr-FR" dirty="0"/>
          </a:p>
          <a:p>
            <a:r>
              <a:rPr lang="fr-FR" b="1" dirty="0"/>
              <a:t>Topographie très contraignante</a:t>
            </a:r>
          </a:p>
          <a:p>
            <a:endParaRPr lang="fr-FR" dirty="0"/>
          </a:p>
          <a:p>
            <a:r>
              <a:rPr lang="fr-FR" dirty="0"/>
              <a:t>Préconisations 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/>
              <a:t>remise en état des pistes DFCI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/>
              <a:t>valorisation des routes existantes</a:t>
            </a: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/>
              <a:t>adaptation de certains chemins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Zones identifiées pour la </a:t>
            </a:r>
            <a:r>
              <a:rPr lang="fr-FR" b="1" dirty="0"/>
              <a:t>création ou l’aménagement d’accès</a:t>
            </a:r>
            <a:endParaRPr sz="1800" dirty="0">
              <a:latin typeface="Roboto Lt"/>
              <a:cs typeface="Roboto Lt"/>
            </a:endParaRPr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1671482"/>
            <a:ext cx="6441378" cy="457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5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56953" y="6315455"/>
            <a:ext cx="6635115" cy="542925"/>
            <a:chOff x="5556953" y="6315455"/>
            <a:chExt cx="6635115" cy="542925"/>
          </a:xfrm>
        </p:grpSpPr>
        <p:sp>
          <p:nvSpPr>
            <p:cNvPr id="3" name="object 3"/>
            <p:cNvSpPr/>
            <p:nvPr/>
          </p:nvSpPr>
          <p:spPr>
            <a:xfrm>
              <a:off x="5556953" y="6315455"/>
              <a:ext cx="6635115" cy="542925"/>
            </a:xfrm>
            <a:custGeom>
              <a:avLst/>
              <a:gdLst/>
              <a:ahLst/>
              <a:cxnLst/>
              <a:rect l="l" t="t" r="r" b="b"/>
              <a:pathLst>
                <a:path w="6635115" h="542925">
                  <a:moveTo>
                    <a:pt x="6635046" y="0"/>
                  </a:moveTo>
                  <a:lnTo>
                    <a:pt x="0" y="542543"/>
                  </a:lnTo>
                  <a:lnTo>
                    <a:pt x="6635046" y="542543"/>
                  </a:lnTo>
                  <a:lnTo>
                    <a:pt x="6635046" y="0"/>
                  </a:lnTo>
                  <a:close/>
                </a:path>
              </a:pathLst>
            </a:custGeom>
            <a:solidFill>
              <a:srgbClr val="5F9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62360" y="6402322"/>
              <a:ext cx="734568" cy="36118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5370830" cy="1053465"/>
            <a:chOff x="0" y="0"/>
            <a:chExt cx="5370830" cy="105346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5370830" cy="338455"/>
            </a:xfrm>
            <a:custGeom>
              <a:avLst/>
              <a:gdLst/>
              <a:ahLst/>
              <a:cxnLst/>
              <a:rect l="l" t="t" r="r" b="b"/>
              <a:pathLst>
                <a:path w="5370830" h="338455">
                  <a:moveTo>
                    <a:pt x="5370576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5370576" y="0"/>
                  </a:lnTo>
                  <a:close/>
                </a:path>
              </a:pathLst>
            </a:custGeom>
            <a:solidFill>
              <a:srgbClr val="BC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4752" y="22859"/>
              <a:ext cx="203200" cy="1030605"/>
            </a:xfrm>
            <a:custGeom>
              <a:avLst/>
              <a:gdLst/>
              <a:ahLst/>
              <a:cxnLst/>
              <a:rect l="l" t="t" r="r" b="b"/>
              <a:pathLst>
                <a:path w="203200" h="1030605">
                  <a:moveTo>
                    <a:pt x="202691" y="0"/>
                  </a:moveTo>
                  <a:lnTo>
                    <a:pt x="0" y="0"/>
                  </a:lnTo>
                  <a:lnTo>
                    <a:pt x="0" y="1030224"/>
                  </a:lnTo>
                  <a:lnTo>
                    <a:pt x="202691" y="1030224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5F9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27860" y="-21589"/>
            <a:ext cx="11264139" cy="877752"/>
          </a:xfrm>
          <a:prstGeom prst="rect">
            <a:avLst/>
          </a:prstGeom>
        </p:spPr>
        <p:txBody>
          <a:bodyPr vert="horz" wrap="square" lIns="0" tIns="320623" rIns="0" bIns="0" rtlCol="0">
            <a:spAutoFit/>
          </a:bodyPr>
          <a:lstStyle/>
          <a:p>
            <a:pPr marL="810895">
              <a:lnSpc>
                <a:spcPct val="100000"/>
              </a:lnSpc>
              <a:spcBef>
                <a:spcPts val="95"/>
              </a:spcBef>
            </a:pPr>
            <a:r>
              <a:rPr lang="fr-FR" sz="3600" dirty="0"/>
              <a:t>PSG concerté</a:t>
            </a:r>
            <a:endParaRPr sz="3600" spc="-10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66AFC0B4-4CB6-C053-A323-76D0330FE769}"/>
              </a:ext>
            </a:extLst>
          </p:cNvPr>
          <p:cNvSpPr txBox="1">
            <a:spLocks/>
          </p:cNvSpPr>
          <p:nvPr/>
        </p:nvSpPr>
        <p:spPr>
          <a:xfrm>
            <a:off x="228600" y="1238158"/>
            <a:ext cx="10134600" cy="4695302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buSzPct val="75000"/>
              <a:buFont typeface="Wingdings" panose="05000000000000000000" pitchFamily="2" charset="2"/>
              <a:buChar char="ü"/>
            </a:pPr>
            <a:r>
              <a:rPr lang="fr-FR" sz="3200" spc="-40" dirty="0">
                <a:latin typeface="Roboto Lt"/>
                <a:cs typeface="Roboto Lt"/>
              </a:rPr>
              <a:t>Document de gestion durable</a:t>
            </a:r>
          </a:p>
          <a:p>
            <a:pPr marL="457200" indent="-457200">
              <a:spcAft>
                <a:spcPts val="600"/>
              </a:spcAft>
              <a:buSzPct val="75000"/>
              <a:buFont typeface="Wingdings" panose="05000000000000000000" pitchFamily="2" charset="2"/>
              <a:buChar char="ü"/>
            </a:pPr>
            <a:r>
              <a:rPr lang="fr-FR" sz="3200" spc="-40" dirty="0">
                <a:latin typeface="Roboto Lt"/>
                <a:cs typeface="Roboto Lt"/>
              </a:rPr>
              <a:t>Duré : 20 ans</a:t>
            </a:r>
          </a:p>
          <a:p>
            <a:pPr marL="457200" indent="-457200">
              <a:spcAft>
                <a:spcPts val="600"/>
              </a:spcAft>
              <a:buSzPct val="75000"/>
              <a:buFont typeface="Wingdings" panose="05000000000000000000" pitchFamily="2" charset="2"/>
              <a:buChar char="ü"/>
            </a:pPr>
            <a:r>
              <a:rPr lang="fr-FR" sz="3200" spc="-40" dirty="0">
                <a:latin typeface="Roboto Lt"/>
                <a:cs typeface="Roboto Lt"/>
              </a:rPr>
              <a:t>Gestion de la ressource</a:t>
            </a:r>
          </a:p>
          <a:p>
            <a:pPr marL="457200" indent="-457200">
              <a:spcAft>
                <a:spcPts val="600"/>
              </a:spcAft>
              <a:buSzPct val="75000"/>
              <a:buFont typeface="Wingdings" panose="05000000000000000000" pitchFamily="2" charset="2"/>
              <a:buChar char="ü"/>
            </a:pPr>
            <a:r>
              <a:rPr lang="fr-FR" sz="3200" spc="-40" dirty="0">
                <a:latin typeface="Roboto Lt"/>
                <a:cs typeface="Roboto Lt"/>
              </a:rPr>
              <a:t>Prise en compte des enjeux</a:t>
            </a:r>
          </a:p>
          <a:p>
            <a:pPr marL="457200" indent="-457200">
              <a:spcAft>
                <a:spcPts val="600"/>
              </a:spcAft>
              <a:buSzPct val="75000"/>
              <a:buFont typeface="Wingdings" panose="05000000000000000000" pitchFamily="2" charset="2"/>
              <a:buChar char="ü"/>
            </a:pPr>
            <a:r>
              <a:rPr lang="fr-FR" sz="3200" spc="-40" dirty="0">
                <a:latin typeface="Roboto Lt"/>
                <a:cs typeface="Roboto Lt"/>
              </a:rPr>
              <a:t>Description de la forêt</a:t>
            </a:r>
          </a:p>
          <a:p>
            <a:pPr marL="457200" indent="-457200">
              <a:spcAft>
                <a:spcPts val="600"/>
              </a:spcAft>
              <a:buSzPct val="75000"/>
              <a:buFont typeface="Wingdings" panose="05000000000000000000" pitchFamily="2" charset="2"/>
              <a:buChar char="ü"/>
            </a:pPr>
            <a:r>
              <a:rPr lang="fr-FR" sz="3200" spc="-40" dirty="0">
                <a:latin typeface="Roboto Lt"/>
                <a:cs typeface="Roboto Lt"/>
              </a:rPr>
              <a:t>Mise en place d’un programme des coupe et travaux</a:t>
            </a:r>
          </a:p>
          <a:p>
            <a:pPr marL="457200" indent="-457200">
              <a:spcAft>
                <a:spcPts val="600"/>
              </a:spcAft>
              <a:buSzPct val="75000"/>
              <a:buFont typeface="Wingdings" panose="05000000000000000000" pitchFamily="2" charset="2"/>
              <a:buChar char="ü"/>
            </a:pPr>
            <a:r>
              <a:rPr lang="fr-FR" sz="3200" spc="-40" dirty="0">
                <a:latin typeface="Roboto Lt"/>
                <a:cs typeface="Roboto Lt"/>
              </a:rPr>
              <a:t>Le PSG : 1 480</a:t>
            </a:r>
            <a:r>
              <a:rPr lang="fr-FR" sz="3200" spc="-40" dirty="0">
                <a:latin typeface="Roboto Lt"/>
                <a:cs typeface="Roboto Lt"/>
                <a:sym typeface="Wingdings" panose="05000000000000000000" pitchFamily="2" charset="2"/>
              </a:rPr>
              <a:t> ha de forêt</a:t>
            </a:r>
          </a:p>
          <a:p>
            <a:pPr marL="457200" indent="-457200">
              <a:spcAft>
                <a:spcPts val="600"/>
              </a:spcAft>
              <a:buSzPct val="75000"/>
              <a:buFont typeface="Wingdings" panose="05000000000000000000" pitchFamily="2" charset="2"/>
              <a:buChar char="ü"/>
            </a:pPr>
            <a:r>
              <a:rPr lang="fr-FR" sz="3200" spc="-40" dirty="0">
                <a:latin typeface="Roboto Lt"/>
                <a:cs typeface="Roboto Lt"/>
                <a:sym typeface="Wingdings" panose="05000000000000000000" pitchFamily="2" charset="2"/>
              </a:rPr>
              <a:t>15 unités de gestion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004882"/>
            <a:ext cx="2592000" cy="8411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979496"/>
            <a:ext cx="1670648" cy="14125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82000" y="5462296"/>
            <a:ext cx="3052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3200" b="0" i="0" u="none" strike="noStrike" kern="0" cap="none" spc="-40" normalizeH="0" baseline="0" noProof="0" dirty="0">
                <a:ln>
                  <a:noFill/>
                </a:ln>
                <a:solidFill>
                  <a:srgbClr val="008567"/>
                </a:solidFill>
                <a:effectLst/>
                <a:uLnTx/>
                <a:uFillTx/>
                <a:latin typeface="Roboto Lt"/>
                <a:cs typeface="Roboto Lt"/>
              </a:rPr>
              <a:t>Merci</a:t>
            </a:r>
            <a:r>
              <a:rPr kumimoji="0" lang="fr-FR" sz="3200" b="0" i="0" u="none" strike="noStrike" kern="0" cap="none" spc="-40" normalizeH="0" noProof="0" dirty="0">
                <a:ln>
                  <a:noFill/>
                </a:ln>
                <a:solidFill>
                  <a:srgbClr val="008567"/>
                </a:solidFill>
                <a:effectLst/>
                <a:uLnTx/>
                <a:uFillTx/>
                <a:latin typeface="Roboto Lt"/>
                <a:cs typeface="Roboto Lt"/>
              </a:rPr>
              <a:t> la DRAAF</a:t>
            </a:r>
            <a:endParaRPr lang="en-GB" dirty="0">
              <a:solidFill>
                <a:srgbClr val="0085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56953" y="6315455"/>
            <a:ext cx="6635115" cy="542925"/>
            <a:chOff x="5556953" y="6315455"/>
            <a:chExt cx="6635115" cy="542925"/>
          </a:xfrm>
        </p:grpSpPr>
        <p:sp>
          <p:nvSpPr>
            <p:cNvPr id="3" name="object 3"/>
            <p:cNvSpPr/>
            <p:nvPr/>
          </p:nvSpPr>
          <p:spPr>
            <a:xfrm>
              <a:off x="5556953" y="6315455"/>
              <a:ext cx="6635115" cy="542925"/>
            </a:xfrm>
            <a:custGeom>
              <a:avLst/>
              <a:gdLst/>
              <a:ahLst/>
              <a:cxnLst/>
              <a:rect l="l" t="t" r="r" b="b"/>
              <a:pathLst>
                <a:path w="6635115" h="542925">
                  <a:moveTo>
                    <a:pt x="6635046" y="0"/>
                  </a:moveTo>
                  <a:lnTo>
                    <a:pt x="0" y="542543"/>
                  </a:lnTo>
                  <a:lnTo>
                    <a:pt x="6635046" y="542543"/>
                  </a:lnTo>
                  <a:lnTo>
                    <a:pt x="6635046" y="0"/>
                  </a:lnTo>
                  <a:close/>
                </a:path>
              </a:pathLst>
            </a:custGeom>
            <a:solidFill>
              <a:srgbClr val="5F9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62360" y="6402322"/>
              <a:ext cx="734568" cy="36118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5370830" cy="1053465"/>
            <a:chOff x="0" y="0"/>
            <a:chExt cx="5370830" cy="105346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5370830" cy="338455"/>
            </a:xfrm>
            <a:custGeom>
              <a:avLst/>
              <a:gdLst/>
              <a:ahLst/>
              <a:cxnLst/>
              <a:rect l="l" t="t" r="r" b="b"/>
              <a:pathLst>
                <a:path w="5370830" h="338455">
                  <a:moveTo>
                    <a:pt x="5370576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5370576" y="0"/>
                  </a:lnTo>
                  <a:close/>
                </a:path>
              </a:pathLst>
            </a:custGeom>
            <a:solidFill>
              <a:srgbClr val="BC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4752" y="22859"/>
              <a:ext cx="203200" cy="1030605"/>
            </a:xfrm>
            <a:custGeom>
              <a:avLst/>
              <a:gdLst/>
              <a:ahLst/>
              <a:cxnLst/>
              <a:rect l="l" t="t" r="r" b="b"/>
              <a:pathLst>
                <a:path w="203200" h="1030605">
                  <a:moveTo>
                    <a:pt x="202691" y="0"/>
                  </a:moveTo>
                  <a:lnTo>
                    <a:pt x="0" y="0"/>
                  </a:lnTo>
                  <a:lnTo>
                    <a:pt x="0" y="1030224"/>
                  </a:lnTo>
                  <a:lnTo>
                    <a:pt x="202691" y="1030224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5F9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27860" y="-21589"/>
            <a:ext cx="11264139" cy="877752"/>
          </a:xfrm>
          <a:prstGeom prst="rect">
            <a:avLst/>
          </a:prstGeom>
        </p:spPr>
        <p:txBody>
          <a:bodyPr vert="horz" wrap="square" lIns="0" tIns="320623" rIns="0" bIns="0" rtlCol="0">
            <a:spAutoFit/>
          </a:bodyPr>
          <a:lstStyle/>
          <a:p>
            <a:pPr marL="810895">
              <a:lnSpc>
                <a:spcPct val="100000"/>
              </a:lnSpc>
              <a:spcBef>
                <a:spcPts val="95"/>
              </a:spcBef>
            </a:pPr>
            <a:r>
              <a:rPr lang="fr-FR" sz="3600" dirty="0"/>
              <a:t>PSG concerté</a:t>
            </a:r>
            <a:endParaRPr sz="3600" spc="-1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33" y="212345"/>
            <a:ext cx="2592000" cy="841119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2095B20-DABD-D2BE-7AA8-AA53DB601F75}"/>
              </a:ext>
            </a:extLst>
          </p:cNvPr>
          <p:cNvCxnSpPr/>
          <p:nvPr/>
        </p:nvCxnSpPr>
        <p:spPr>
          <a:xfrm flipV="1">
            <a:off x="5029200" y="4195959"/>
            <a:ext cx="1409217" cy="13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20DF503-078E-3D3F-3307-E0E29F89678A}"/>
              </a:ext>
            </a:extLst>
          </p:cNvPr>
          <p:cNvSpPr txBox="1"/>
          <p:nvPr/>
        </p:nvSpPr>
        <p:spPr>
          <a:xfrm>
            <a:off x="4495800" y="2667000"/>
            <a:ext cx="2399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Découpage en Unités de gestion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9999D86-6070-016D-BD86-E38289FF4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7" y="1143000"/>
            <a:ext cx="4608000" cy="555445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070D758-C767-5B7A-3F60-474855F6DA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304" r="6599"/>
          <a:stretch>
            <a:fillRect/>
          </a:stretch>
        </p:blipFill>
        <p:spPr>
          <a:xfrm>
            <a:off x="6781800" y="1143000"/>
            <a:ext cx="4378633" cy="55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3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8812</TotalTime>
  <Words>514</Words>
  <Application>Microsoft Office PowerPoint</Application>
  <PresentationFormat>Grand écran</PresentationFormat>
  <Paragraphs>92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Roboto Cn</vt:lpstr>
      <vt:lpstr>Roboto Condensed</vt:lpstr>
      <vt:lpstr>Roboto Lt</vt:lpstr>
      <vt:lpstr>Wingdings</vt:lpstr>
      <vt:lpstr>Office Theme</vt:lpstr>
      <vt:lpstr>Le territoire de l’ASL de Dentelles</vt:lpstr>
      <vt:lpstr>Projet CIGeFOR-Dentelles</vt:lpstr>
      <vt:lpstr>Diagnostic forestier</vt:lpstr>
      <vt:lpstr>Diagnostic de la biodiversité spécifique</vt:lpstr>
      <vt:lpstr>Quelques actions à mener en faveur de la biodiversité</vt:lpstr>
      <vt:lpstr>Perspectives pastorales</vt:lpstr>
      <vt:lpstr>Préconisations DFCI</vt:lpstr>
      <vt:lpstr>PSG concerté</vt:lpstr>
      <vt:lpstr>PSG concerté</vt:lpstr>
      <vt:lpstr>PSG concerté</vt:lpstr>
      <vt:lpstr>Les financements forestiers</vt:lpstr>
      <vt:lpstr>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CLH</dc:creator>
  <cp:lastModifiedBy>Thierry Duguay</cp:lastModifiedBy>
  <cp:revision>92</cp:revision>
  <dcterms:created xsi:type="dcterms:W3CDTF">2026-01-13T09:47:23Z</dcterms:created>
  <dcterms:modified xsi:type="dcterms:W3CDTF">2026-04-16T08:18:16Z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2025-03-07T00:00:00Z</vt:filetime>
  </property>
  <property fmtid="{D5CDD505-2E9C-101B-9397-08002B2CF9AE}" pid="3" name="Creator">
    <vt:lpwstr>Microsoft® PowerPoint® 2013</vt:lpwstr>
  </property>
  <property fmtid="{D5CDD505-2E9C-101B-9397-08002B2CF9AE}" pid="4" name="LastSaved">
    <vt:filetime>2026-01-13T00:00:00Z</vt:filetime>
  </property>
  <property fmtid="{D5CDD505-2E9C-101B-9397-08002B2CF9AE}" pid="5" name="Producer">
    <vt:lpwstr>Microsoft® PowerPoint® 2013</vt:lpwstr>
  </property>
</Properties>
</file>